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14"/>
  </p:notesMasterIdLst>
  <p:sldIdLst>
    <p:sldId id="423" r:id="rId2"/>
    <p:sldId id="275" r:id="rId3"/>
    <p:sldId id="266" r:id="rId4"/>
    <p:sldId id="267" r:id="rId5"/>
    <p:sldId id="268" r:id="rId6"/>
    <p:sldId id="269" r:id="rId7"/>
    <p:sldId id="287" r:id="rId8"/>
    <p:sldId id="270" r:id="rId9"/>
    <p:sldId id="273" r:id="rId10"/>
    <p:sldId id="282" r:id="rId11"/>
    <p:sldId id="257" r:id="rId12"/>
    <p:sldId id="308" r:id="rId13"/>
    <p:sldId id="299" r:id="rId14"/>
    <p:sldId id="399" r:id="rId15"/>
    <p:sldId id="306" r:id="rId16"/>
    <p:sldId id="403" r:id="rId17"/>
    <p:sldId id="428" r:id="rId18"/>
    <p:sldId id="358" r:id="rId19"/>
    <p:sldId id="402" r:id="rId20"/>
    <p:sldId id="310" r:id="rId21"/>
    <p:sldId id="278" r:id="rId22"/>
    <p:sldId id="298" r:id="rId23"/>
    <p:sldId id="301" r:id="rId24"/>
    <p:sldId id="302" r:id="rId25"/>
    <p:sldId id="303" r:id="rId26"/>
    <p:sldId id="280" r:id="rId27"/>
    <p:sldId id="281" r:id="rId28"/>
    <p:sldId id="291" r:id="rId29"/>
    <p:sldId id="300" r:id="rId30"/>
    <p:sldId id="404" r:id="rId31"/>
    <p:sldId id="357" r:id="rId32"/>
    <p:sldId id="258" r:id="rId33"/>
    <p:sldId id="312" r:id="rId34"/>
    <p:sldId id="411" r:id="rId35"/>
    <p:sldId id="416" r:id="rId36"/>
    <p:sldId id="412" r:id="rId37"/>
    <p:sldId id="417" r:id="rId38"/>
    <p:sldId id="418" r:id="rId39"/>
    <p:sldId id="414" r:id="rId40"/>
    <p:sldId id="259" r:id="rId41"/>
    <p:sldId id="336" r:id="rId42"/>
    <p:sldId id="429" r:id="rId43"/>
    <p:sldId id="373" r:id="rId44"/>
    <p:sldId id="359" r:id="rId45"/>
    <p:sldId id="360" r:id="rId46"/>
    <p:sldId id="375" r:id="rId47"/>
    <p:sldId id="378" r:id="rId48"/>
    <p:sldId id="344" r:id="rId49"/>
    <p:sldId id="340" r:id="rId50"/>
    <p:sldId id="376" r:id="rId51"/>
    <p:sldId id="407" r:id="rId52"/>
    <p:sldId id="397" r:id="rId53"/>
    <p:sldId id="427" r:id="rId54"/>
    <p:sldId id="382" r:id="rId55"/>
    <p:sldId id="383" r:id="rId56"/>
    <p:sldId id="384" r:id="rId57"/>
    <p:sldId id="372" r:id="rId58"/>
    <p:sldId id="350" r:id="rId59"/>
    <p:sldId id="356" r:id="rId60"/>
    <p:sldId id="355" r:id="rId61"/>
    <p:sldId id="343" r:id="rId62"/>
    <p:sldId id="337" r:id="rId63"/>
    <p:sldId id="283" r:id="rId64"/>
    <p:sldId id="292" r:id="rId65"/>
    <p:sldId id="385" r:id="rId66"/>
    <p:sldId id="351" r:id="rId67"/>
    <p:sldId id="349" r:id="rId68"/>
    <p:sldId id="346" r:id="rId69"/>
    <p:sldId id="341" r:id="rId70"/>
    <p:sldId id="342" r:id="rId71"/>
    <p:sldId id="262" r:id="rId72"/>
    <p:sldId id="405" r:id="rId73"/>
    <p:sldId id="331" r:id="rId74"/>
    <p:sldId id="425" r:id="rId75"/>
    <p:sldId id="426" r:id="rId76"/>
    <p:sldId id="408" r:id="rId77"/>
    <p:sldId id="409" r:id="rId78"/>
    <p:sldId id="410" r:id="rId79"/>
    <p:sldId id="419" r:id="rId80"/>
    <p:sldId id="420" r:id="rId81"/>
    <p:sldId id="369" r:id="rId82"/>
    <p:sldId id="424" r:id="rId83"/>
    <p:sldId id="263" r:id="rId84"/>
    <p:sldId id="332" r:id="rId85"/>
    <p:sldId id="333" r:id="rId86"/>
    <p:sldId id="334" r:id="rId87"/>
    <p:sldId id="322" r:id="rId88"/>
    <p:sldId id="318" r:id="rId89"/>
    <p:sldId id="317" r:id="rId90"/>
    <p:sldId id="319" r:id="rId91"/>
    <p:sldId id="324" r:id="rId92"/>
    <p:sldId id="316" r:id="rId93"/>
    <p:sldId id="315" r:id="rId94"/>
    <p:sldId id="323" r:id="rId95"/>
    <p:sldId id="328" r:id="rId96"/>
    <p:sldId id="327" r:id="rId97"/>
    <p:sldId id="326" r:id="rId98"/>
    <p:sldId id="321" r:id="rId99"/>
    <p:sldId id="320" r:id="rId100"/>
    <p:sldId id="325" r:id="rId101"/>
    <p:sldId id="264" r:id="rId102"/>
    <p:sldId id="394" r:id="rId103"/>
    <p:sldId id="330" r:id="rId104"/>
    <p:sldId id="392" r:id="rId105"/>
    <p:sldId id="389" r:id="rId106"/>
    <p:sldId id="390" r:id="rId107"/>
    <p:sldId id="388" r:id="rId108"/>
    <p:sldId id="387" r:id="rId109"/>
    <p:sldId id="362" r:id="rId110"/>
    <p:sldId id="363" r:id="rId111"/>
    <p:sldId id="285" r:id="rId112"/>
    <p:sldId id="380" r:id="rId113"/>
  </p:sldIdLst>
  <p:sldSz cx="6858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588" autoAdjust="0"/>
    <p:restoredTop sz="86679" autoAdjust="0"/>
  </p:normalViewPr>
  <p:slideViewPr>
    <p:cSldViewPr>
      <p:cViewPr>
        <p:scale>
          <a:sx n="60" d="100"/>
          <a:sy n="60" d="100"/>
        </p:scale>
        <p:origin x="-2016" y="-162"/>
      </p:cViewPr>
      <p:guideLst>
        <p:guide orient="horz" pos="2160"/>
        <p:guide pos="2160"/>
      </p:guideLst>
    </p:cSldViewPr>
  </p:slideViewPr>
  <p:outlineViewPr>
    <p:cViewPr>
      <p:scale>
        <a:sx n="33" d="100"/>
        <a:sy n="33" d="100"/>
      </p:scale>
      <p:origin x="0" y="13926"/>
    </p:cViewPr>
  </p:outlineViewPr>
  <p:notesTextViewPr>
    <p:cViewPr>
      <p:scale>
        <a:sx n="1" d="1"/>
        <a:sy n="1" d="1"/>
      </p:scale>
      <p:origin x="0" y="0"/>
    </p:cViewPr>
  </p:notesTextViewPr>
  <p:sorterViewPr>
    <p:cViewPr>
      <p:scale>
        <a:sx n="114" d="100"/>
        <a:sy n="114" d="100"/>
      </p:scale>
      <p:origin x="0" y="76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6E6E98-F1B5-46E6-88E4-C02971035A42}" type="datetimeFigureOut">
              <a:rPr lang="en-US" smtClean="0"/>
              <a:t>10/10/2012</a:t>
            </a:fld>
            <a:endParaRPr lang="en-US" dirty="0"/>
          </a:p>
        </p:txBody>
      </p:sp>
      <p:sp>
        <p:nvSpPr>
          <p:cNvPr id="4" name="Slide Image Placeholder 3"/>
          <p:cNvSpPr>
            <a:spLocks noGrp="1" noRot="1" noChangeAspect="1"/>
          </p:cNvSpPr>
          <p:nvPr>
            <p:ph type="sldImg" idx="2"/>
          </p:nvPr>
        </p:nvSpPr>
        <p:spPr>
          <a:xfrm>
            <a:off x="1714500" y="685800"/>
            <a:ext cx="3429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FEB625-B719-4669-86C5-2F2D7014E8DC}" type="slidenum">
              <a:rPr lang="en-US" smtClean="0"/>
              <a:t>‹#›</a:t>
            </a:fld>
            <a:endParaRPr lang="en-US" dirty="0"/>
          </a:p>
        </p:txBody>
      </p:sp>
    </p:spTree>
    <p:extLst>
      <p:ext uri="{BB962C8B-B14F-4D97-AF65-F5344CB8AC3E}">
        <p14:creationId xmlns:p14="http://schemas.microsoft.com/office/powerpoint/2010/main" val="261004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Notes continued: </a:t>
            </a:r>
            <a:r>
              <a:rPr lang="en-US" dirty="0" smtClean="0"/>
              <a:t>many</a:t>
            </a:r>
            <a:r>
              <a:rPr lang="en-US" baseline="0" dirty="0" smtClean="0"/>
              <a:t> slides do not need comment but are there to let the audience have a visual understanding.  Talk in general during the introduction, specific topics will be covered later. Many bullet lists don’t require reading and may not need extensive comment. Expand as you wish.  An outline or more information about a slide may be below in the slide notes.  Put that information into your own words.  Try for a slide show of no more than 25 minutes, not counting a Welcome and Q&amp;A following.  Your entire presentation will fit within 1 hour.  With 100 slides at about 10 sec/ slide (a long time for some) the show is a minimum  of 16 minutes, 20 sec/slide makes it a half hour– an audience attention span. Please keep moving.  Some slides have </a:t>
            </a:r>
            <a:r>
              <a:rPr lang="en-US" b="1" baseline="0" dirty="0" smtClean="0"/>
              <a:t>transitions--</a:t>
            </a:r>
            <a:r>
              <a:rPr lang="en-US" b="0" baseline="0" dirty="0" smtClean="0"/>
              <a:t> after first click, additional material will appear within that slide.  Just keep clicking. </a:t>
            </a:r>
            <a:endParaRPr lang="en-US" b="1" dirty="0"/>
          </a:p>
        </p:txBody>
      </p:sp>
      <p:sp>
        <p:nvSpPr>
          <p:cNvPr id="4" name="Slide Number Placeholder 3"/>
          <p:cNvSpPr>
            <a:spLocks noGrp="1"/>
          </p:cNvSpPr>
          <p:nvPr>
            <p:ph type="sldNum" sz="quarter" idx="10"/>
          </p:nvPr>
        </p:nvSpPr>
        <p:spPr/>
        <p:txBody>
          <a:bodyPr/>
          <a:lstStyle/>
          <a:p>
            <a:fld id="{A1FEB625-B719-4669-86C5-2F2D7014E8DC}" type="slidenum">
              <a:rPr lang="en-US" smtClean="0"/>
              <a:t>1</a:t>
            </a:fld>
            <a:endParaRPr lang="en-US" dirty="0"/>
          </a:p>
        </p:txBody>
      </p:sp>
    </p:spTree>
    <p:extLst>
      <p:ext uri="{BB962C8B-B14F-4D97-AF65-F5344CB8AC3E}">
        <p14:creationId xmlns:p14="http://schemas.microsoft.com/office/powerpoint/2010/main" val="878219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first roll-off building was made to house our 16-inch,</a:t>
            </a:r>
            <a:r>
              <a:rPr lang="en-US" baseline="0" dirty="0" smtClean="0"/>
              <a:t> Cave Optical Co. scope, the one we use most for groups.  Club members may use any of the scopes, after initial instruction and many rely on such equipment as their only access.  </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23</a:t>
            </a:fld>
            <a:endParaRPr lang="en-US" dirty="0"/>
          </a:p>
        </p:txBody>
      </p:sp>
    </p:spTree>
    <p:extLst>
      <p:ext uri="{BB962C8B-B14F-4D97-AF65-F5344CB8AC3E}">
        <p14:creationId xmlns:p14="http://schemas.microsoft.com/office/powerpoint/2010/main" val="493335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astronomy, bigger IS BETTER!</a:t>
            </a:r>
            <a:r>
              <a:rPr lang="en-US" baseline="0" dirty="0" smtClean="0"/>
              <a:t> Larger mirrors or prime lenses gather more light.  We are interested in the dim objects, as we’ll see later on.  This scope has a 16-inch mirror.  Magnification is acquired by using more powerful eyepieces, but usually at the expense of sharpness.  We typically observe using 100 to 200-times mag.</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24</a:t>
            </a:fld>
            <a:endParaRPr lang="en-US" dirty="0"/>
          </a:p>
        </p:txBody>
      </p:sp>
    </p:spTree>
    <p:extLst>
      <p:ext uri="{BB962C8B-B14F-4D97-AF65-F5344CB8AC3E}">
        <p14:creationId xmlns:p14="http://schemas.microsoft.com/office/powerpoint/2010/main" val="45461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type of  REFLECTOR telescope starlight is reflected off the curved mirror deep within the tube up to the small diagonal  pictured below, and reflected once again up to focus at the eyepiece.</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25</a:t>
            </a:fld>
            <a:endParaRPr lang="en-US" dirty="0"/>
          </a:p>
        </p:txBody>
      </p:sp>
    </p:spTree>
    <p:extLst>
      <p:ext uri="{BB962C8B-B14F-4D97-AF65-F5344CB8AC3E}">
        <p14:creationId xmlns:p14="http://schemas.microsoft.com/office/powerpoint/2010/main" val="1589543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special filter can allow safe viewing of the Sun.</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27</a:t>
            </a:fld>
            <a:endParaRPr lang="en-US" dirty="0"/>
          </a:p>
        </p:txBody>
      </p:sp>
    </p:spTree>
    <p:extLst>
      <p:ext uri="{BB962C8B-B14F-4D97-AF65-F5344CB8AC3E}">
        <p14:creationId xmlns:p14="http://schemas.microsoft.com/office/powerpoint/2010/main" val="958482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28</a:t>
            </a:fld>
            <a:endParaRPr lang="en-US" dirty="0"/>
          </a:p>
        </p:txBody>
      </p:sp>
    </p:spTree>
    <p:extLst>
      <p:ext uri="{BB962C8B-B14F-4D97-AF65-F5344CB8AC3E}">
        <p14:creationId xmlns:p14="http://schemas.microsoft.com/office/powerpoint/2010/main" val="56238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16-inches is big, how about a 20-inch mirror on a Dobsonian-type mount!</a:t>
            </a:r>
            <a:r>
              <a:rPr lang="en-US" baseline="0" dirty="0" smtClean="0"/>
              <a:t>  This mounting system originated from San Francisco and makes for light –weight, more portable scopes.  (more later)</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29</a:t>
            </a:fld>
            <a:endParaRPr lang="en-US" dirty="0"/>
          </a:p>
        </p:txBody>
      </p:sp>
    </p:spTree>
    <p:extLst>
      <p:ext uri="{BB962C8B-B14F-4D97-AF65-F5344CB8AC3E}">
        <p14:creationId xmlns:p14="http://schemas.microsoft.com/office/powerpoint/2010/main" val="3921483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members own</a:t>
            </a:r>
            <a:r>
              <a:rPr lang="en-US" baseline="0" dirty="0" smtClean="0"/>
              <a:t> their own scopes and may use the electrified pads and grounds on club observing nights.</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30</a:t>
            </a:fld>
            <a:endParaRPr lang="en-US" dirty="0"/>
          </a:p>
        </p:txBody>
      </p:sp>
    </p:spTree>
    <p:extLst>
      <p:ext uri="{BB962C8B-B14F-4D97-AF65-F5344CB8AC3E}">
        <p14:creationId xmlns:p14="http://schemas.microsoft.com/office/powerpoint/2010/main" val="2880099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Ionia property provides us with safe, dark-sky</a:t>
            </a:r>
            <a:r>
              <a:rPr lang="en-US" baseline="0" dirty="0" smtClean="0"/>
              <a:t> locations where we can stay all night.  Most parks have closing hours of about 10:00 or 11:00.</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31</a:t>
            </a:fld>
            <a:endParaRPr lang="en-US" dirty="0"/>
          </a:p>
        </p:txBody>
      </p:sp>
    </p:spTree>
    <p:extLst>
      <p:ext uri="{BB962C8B-B14F-4D97-AF65-F5344CB8AC3E}">
        <p14:creationId xmlns:p14="http://schemas.microsoft.com/office/powerpoint/2010/main" val="1653809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1880s was a fabulous decade for science, invention, and business start-up!  Rochester was a growing place for technical ideas.  The Rochester Academy of science formed in 1881 to bring together people with interests in Astronomy, Anthropology, Life Sciences, Minerals, and Fossils. These groups</a:t>
            </a:r>
            <a:r>
              <a:rPr lang="en-US" baseline="0" dirty="0" smtClean="0"/>
              <a:t> are active today with the Botany section the only continuously active group. </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33</a:t>
            </a:fld>
            <a:endParaRPr lang="en-US" dirty="0"/>
          </a:p>
        </p:txBody>
      </p:sp>
    </p:spTree>
    <p:extLst>
      <p:ext uri="{BB962C8B-B14F-4D97-AF65-F5344CB8AC3E}">
        <p14:creationId xmlns:p14="http://schemas.microsoft.com/office/powerpoint/2010/main" val="4139670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Lewis A. Swift’s influence in Rochester is a parallel </a:t>
            </a:r>
            <a:r>
              <a:rPr lang="en-US" b="1" dirty="0" smtClean="0"/>
              <a:t>example</a:t>
            </a:r>
            <a:r>
              <a:rPr lang="en-US" dirty="0" smtClean="0"/>
              <a:t> to our club’s objective—to enjoy the sky.  Born in Clarkson</a:t>
            </a:r>
            <a:r>
              <a:rPr lang="en-US" baseline="0" dirty="0" smtClean="0"/>
              <a:t> and  a member of the R. Academy  of Science, he </a:t>
            </a:r>
            <a:r>
              <a:rPr lang="en-US" dirty="0" smtClean="0"/>
              <a:t>became interested in comets and astronomy as a boy on observing a comet </a:t>
            </a:r>
            <a:r>
              <a:rPr lang="en-US" b="1" dirty="0" smtClean="0"/>
              <a:t>before</a:t>
            </a:r>
            <a:r>
              <a:rPr lang="en-US" dirty="0" smtClean="0"/>
              <a:t> it was announced by professionals. Though becoming a hardware store owner in 1854, he pursued observation</a:t>
            </a:r>
            <a:r>
              <a:rPr lang="en-US" baseline="0" dirty="0" smtClean="0"/>
              <a:t> with a scope of his own making.  He became well known in Rochester, observing atop the flat roof of Duffy’s cider mill.  His accuracy of observation lead to becoming a professional, though he did not hold an academic degree.  A number of sightings carry his name. He was known for allowing visitors to watch him and view through his scope.  An observatory was built for him by H.H. Warner Co.  at Ambrose  St. and East Avenue  known as Warner Observatory .   </a:t>
            </a:r>
            <a:r>
              <a:rPr lang="en-US" dirty="0" smtClean="0"/>
              <a:t>Comet Swift/Tuttle is probably the cause of the Perseid Meteor Shower of mid-August.  It is believed to be Comet Kegler observed in 1737, “discovered” on its pass 1862 (Swift &amp; Tuttle), and rediscovered again in 1992 at which time its 120 year orbit was better calculated.  Its next pass or collision will be in 2126.</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34</a:t>
            </a:fld>
            <a:endParaRPr lang="en-US" dirty="0"/>
          </a:p>
        </p:txBody>
      </p:sp>
    </p:spTree>
    <p:extLst>
      <p:ext uri="{BB962C8B-B14F-4D97-AF65-F5344CB8AC3E}">
        <p14:creationId xmlns:p14="http://schemas.microsoft.com/office/powerpoint/2010/main" val="3289251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Commonly known as the Rochester Astronomy</a:t>
            </a:r>
            <a:r>
              <a:rPr lang="en-US" baseline="0" dirty="0" smtClean="0"/>
              <a:t> Club we are a diverse group of fun-loving people who love the sights of the space above and around us.  We have facilities away from bright city lights in the little hamlet of Ionia.</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2</a:t>
            </a:fld>
            <a:endParaRPr lang="en-US" dirty="0"/>
          </a:p>
        </p:txBody>
      </p:sp>
    </p:spTree>
    <p:extLst>
      <p:ext uri="{BB962C8B-B14F-4D97-AF65-F5344CB8AC3E}">
        <p14:creationId xmlns:p14="http://schemas.microsoft.com/office/powerpoint/2010/main" val="2596654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RAS</a:t>
            </a:r>
            <a:r>
              <a:rPr lang="en-US" baseline="0" dirty="0" smtClean="0"/>
              <a:t> </a:t>
            </a:r>
            <a:r>
              <a:rPr lang="en-US" dirty="0" smtClean="0"/>
              <a:t> took on more organization  in the mid-1920s.  Our Astronomy Section was founded</a:t>
            </a:r>
            <a:r>
              <a:rPr lang="en-US" baseline="0" dirty="0" smtClean="0"/>
              <a:t> in 1932 and became affiliated with RAS after WWII-1945.</a:t>
            </a:r>
            <a:endParaRPr lang="en-US" dirty="0" smtClean="0"/>
          </a:p>
          <a:p>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35</a:t>
            </a:fld>
            <a:endParaRPr lang="en-US" dirty="0"/>
          </a:p>
        </p:txBody>
      </p:sp>
    </p:spTree>
    <p:extLst>
      <p:ext uri="{BB962C8B-B14F-4D97-AF65-F5344CB8AC3E}">
        <p14:creationId xmlns:p14="http://schemas.microsoft.com/office/powerpoint/2010/main" val="2951871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ahoma" pitchFamily="34" charset="0"/>
                <a:ea typeface="Tahoma" pitchFamily="34" charset="0"/>
                <a:cs typeface="Tahoma" pitchFamily="34" charset="0"/>
              </a:rPr>
              <a:t>The</a:t>
            </a:r>
            <a:r>
              <a:rPr lang="en-US" baseline="0" dirty="0" smtClean="0">
                <a:latin typeface="Tahoma" pitchFamily="34" charset="0"/>
                <a:ea typeface="Tahoma" pitchFamily="34" charset="0"/>
                <a:cs typeface="Tahoma" pitchFamily="34" charset="0"/>
              </a:rPr>
              <a:t> club took on an official look with a logo designed by a Rochester Jeweler. In the internet-age we are known by our URL  www.roc. . . .org web page where you should go for more information about our activities.</a:t>
            </a:r>
            <a:endParaRPr lang="en-US" dirty="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0"/>
          </p:nvPr>
        </p:nvSpPr>
        <p:spPr/>
        <p:txBody>
          <a:bodyPr/>
          <a:lstStyle/>
          <a:p>
            <a:fld id="{A1FEB625-B719-4669-86C5-2F2D7014E8DC}" type="slidenum">
              <a:rPr lang="en-US" smtClean="0"/>
              <a:t>36</a:t>
            </a:fld>
            <a:endParaRPr lang="en-US" dirty="0"/>
          </a:p>
        </p:txBody>
      </p:sp>
    </p:spTree>
    <p:extLst>
      <p:ext uri="{BB962C8B-B14F-4D97-AF65-F5344CB8AC3E}">
        <p14:creationId xmlns:p14="http://schemas.microsoft.com/office/powerpoint/2010/main" val="864432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a:t>
            </a:r>
            <a:r>
              <a:rPr lang="en-US" baseline="0" dirty="0" smtClean="0"/>
              <a:t> </a:t>
            </a:r>
            <a:r>
              <a:rPr lang="en-US" dirty="0" smtClean="0"/>
              <a:t>its earliest days the Astronomy section brought together technical</a:t>
            </a:r>
            <a:r>
              <a:rPr lang="en-US" baseline="0" dirty="0" smtClean="0"/>
              <a:t> people as well as others with just an interest in the sky. </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37</a:t>
            </a:fld>
            <a:endParaRPr lang="en-US" dirty="0"/>
          </a:p>
        </p:txBody>
      </p:sp>
    </p:spTree>
    <p:extLst>
      <p:ext uri="{BB962C8B-B14F-4D97-AF65-F5344CB8AC3E}">
        <p14:creationId xmlns:p14="http://schemas.microsoft.com/office/powerpoint/2010/main" val="2681656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[FYI:  A</a:t>
            </a:r>
            <a:r>
              <a:rPr lang="en-US" baseline="0" dirty="0" smtClean="0"/>
              <a:t>fter Sputnik (1957) and before radar tracking facilities, the Smithsonian Astrophysical Observatory used about 90 organizations world wide to report on artificial satellites. Between 1956 and 1975 they made 5796 sightings of 542 space objects. </a:t>
            </a:r>
            <a:r>
              <a:rPr lang="en-US" sz="1200" kern="1200" dirty="0" smtClean="0">
                <a:solidFill>
                  <a:schemeClr val="tx1"/>
                </a:solidFill>
                <a:effectLst/>
                <a:latin typeface="+mn-lt"/>
                <a:ea typeface="+mn-ea"/>
                <a:cs typeface="+mn-cs"/>
              </a:rPr>
              <a:t>Smithsonian required highly accurate positional data of a certain few objects for their studies of the earth's shape and gravity fields. They supplemented radar data for such purposes as proper separation of launch components, tumble rates, balloon inflation, decay characteristics, and orbit maintenance of objects inaccessible to radar because of range. , Rochester earned the, reputation for making precise, reliable observations with a timing accuracy of 0.2 sec and position accuracy of 41 of arc.</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From:  Roc Academy of Science history:http://www.rasny.org/  (Monroe Co. Library) ]</a:t>
            </a:r>
          </a:p>
          <a:p>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38</a:t>
            </a:fld>
            <a:endParaRPr lang="en-US" dirty="0"/>
          </a:p>
        </p:txBody>
      </p:sp>
    </p:spTree>
    <p:extLst>
      <p:ext uri="{BB962C8B-B14F-4D97-AF65-F5344CB8AC3E}">
        <p14:creationId xmlns:p14="http://schemas.microsoft.com/office/powerpoint/2010/main" val="2612136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Amateur</a:t>
            </a:r>
            <a:r>
              <a:rPr lang="en-US" dirty="0" smtClean="0"/>
              <a:t> astronomy took off in the 1960s when John Dobson cobbled together a new way of appreciating the night sky– at about 1/10</a:t>
            </a:r>
            <a:r>
              <a:rPr lang="en-US" baseline="30000" dirty="0" smtClean="0"/>
              <a:t>th</a:t>
            </a:r>
            <a:r>
              <a:rPr lang="en-US" dirty="0" smtClean="0"/>
              <a:t> the cost. Previously you had to buy commercially</a:t>
            </a:r>
            <a:r>
              <a:rPr lang="en-US" baseline="0" dirty="0" smtClean="0"/>
              <a:t> or </a:t>
            </a:r>
            <a:r>
              <a:rPr lang="en-US" dirty="0" smtClean="0"/>
              <a:t>make your own components. Dobson</a:t>
            </a:r>
            <a:r>
              <a:rPr lang="en-US" baseline="0" dirty="0" smtClean="0"/>
              <a:t> began g</a:t>
            </a:r>
            <a:r>
              <a:rPr lang="en-US" dirty="0" smtClean="0"/>
              <a:t>rinding mirrors from bottoms of gallon</a:t>
            </a:r>
            <a:r>
              <a:rPr lang="en-US" baseline="0" dirty="0" smtClean="0"/>
              <a:t> jugs or porthole glass. He began making bigger and bigger Newtonian telescopes then mounted them on an ingeniously-designed plywood mount.  Observing became portable. He and others took the idea to the sidewalks of San Francisco and around the world. </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39</a:t>
            </a:fld>
            <a:endParaRPr lang="en-US" dirty="0"/>
          </a:p>
        </p:txBody>
      </p:sp>
    </p:spTree>
    <p:extLst>
      <p:ext uri="{BB962C8B-B14F-4D97-AF65-F5344CB8AC3E}">
        <p14:creationId xmlns:p14="http://schemas.microsoft.com/office/powerpoint/2010/main" val="1815515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expand on each of these topics)</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40</a:t>
            </a:fld>
            <a:endParaRPr lang="en-US" dirty="0"/>
          </a:p>
        </p:txBody>
      </p:sp>
    </p:spTree>
    <p:extLst>
      <p:ext uri="{BB962C8B-B14F-4D97-AF65-F5344CB8AC3E}">
        <p14:creationId xmlns:p14="http://schemas.microsoft.com/office/powerpoint/2010/main" val="1289817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newly formed group is for kids and gets them involved in science and astronomy.</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44</a:t>
            </a:fld>
            <a:endParaRPr lang="en-US" dirty="0"/>
          </a:p>
        </p:txBody>
      </p:sp>
    </p:spTree>
    <p:extLst>
      <p:ext uri="{BB962C8B-B14F-4D97-AF65-F5344CB8AC3E}">
        <p14:creationId xmlns:p14="http://schemas.microsoft.com/office/powerpoint/2010/main" val="2345666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Did I mention we like to eat!</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45</a:t>
            </a:fld>
            <a:endParaRPr lang="en-US" dirty="0"/>
          </a:p>
        </p:txBody>
      </p:sp>
    </p:spTree>
    <p:extLst>
      <p:ext uri="{BB962C8B-B14F-4D97-AF65-F5344CB8AC3E}">
        <p14:creationId xmlns:p14="http://schemas.microsoft.com/office/powerpoint/2010/main" val="3656377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summer in July we hold a day-and-a-half event we call RocheStarfest. A family gathering, it involves kids</a:t>
            </a:r>
            <a:r>
              <a:rPr lang="en-US" baseline="0" dirty="0" smtClean="0"/>
              <a:t> activities, special talks, demonstrations and . . . </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46</a:t>
            </a:fld>
            <a:endParaRPr lang="en-US" dirty="0"/>
          </a:p>
        </p:txBody>
      </p:sp>
    </p:spTree>
    <p:extLst>
      <p:ext uri="{BB962C8B-B14F-4D97-AF65-F5344CB8AC3E}">
        <p14:creationId xmlns:p14="http://schemas.microsoft.com/office/powerpoint/2010/main" val="8621751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 . . A silent auction where we are glad to buy each other’s junk.</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47</a:t>
            </a:fld>
            <a:endParaRPr lang="en-US" dirty="0"/>
          </a:p>
        </p:txBody>
      </p:sp>
    </p:spTree>
    <p:extLst>
      <p:ext uri="{BB962C8B-B14F-4D97-AF65-F5344CB8AC3E}">
        <p14:creationId xmlns:p14="http://schemas.microsoft.com/office/powerpoint/2010/main" val="114109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observatory</a:t>
            </a:r>
            <a:r>
              <a:rPr lang="en-US" baseline="0" dirty="0" smtClean="0"/>
              <a:t> is lost in a woods on the western edge of the hamlet of Ionia.</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12</a:t>
            </a:fld>
            <a:endParaRPr lang="en-US" dirty="0"/>
          </a:p>
        </p:txBody>
      </p:sp>
    </p:spTree>
    <p:extLst>
      <p:ext uri="{BB962C8B-B14F-4D97-AF65-F5344CB8AC3E}">
        <p14:creationId xmlns:p14="http://schemas.microsoft.com/office/powerpoint/2010/main" val="1779145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have a lot of very nice donated door prizes.  These and the entrance fee are money-raisers for the club.</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49</a:t>
            </a:fld>
            <a:endParaRPr lang="en-US" dirty="0"/>
          </a:p>
        </p:txBody>
      </p:sp>
    </p:spTree>
    <p:extLst>
      <p:ext uri="{BB962C8B-B14F-4D97-AF65-F5344CB8AC3E}">
        <p14:creationId xmlns:p14="http://schemas.microsoft.com/office/powerpoint/2010/main" val="18961679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dinner we gather for a group picture.</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50</a:t>
            </a:fld>
            <a:endParaRPr lang="en-US" dirty="0"/>
          </a:p>
        </p:txBody>
      </p:sp>
    </p:spTree>
    <p:extLst>
      <p:ext uri="{BB962C8B-B14F-4D97-AF65-F5344CB8AC3E}">
        <p14:creationId xmlns:p14="http://schemas.microsoft.com/office/powerpoint/2010/main" val="4300592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WE EAT</a:t>
            </a:r>
            <a:r>
              <a:rPr lang="en-US" baseline="0" dirty="0" smtClean="0"/>
              <a:t>!  This year’s desert cake recognized the Transit of Venus across the Sun.  It was complimented with site-grown blackberries and ice cream.</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51</a:t>
            </a:fld>
            <a:endParaRPr lang="en-US" dirty="0"/>
          </a:p>
        </p:txBody>
      </p:sp>
    </p:spTree>
    <p:extLst>
      <p:ext uri="{BB962C8B-B14F-4D97-AF65-F5344CB8AC3E}">
        <p14:creationId xmlns:p14="http://schemas.microsoft.com/office/powerpoint/2010/main" val="576411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evening we listen to featured talk and open the scopes for viewing.</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52</a:t>
            </a:fld>
            <a:endParaRPr lang="en-US" dirty="0"/>
          </a:p>
        </p:txBody>
      </p:sp>
    </p:spTree>
    <p:extLst>
      <p:ext uri="{BB962C8B-B14F-4D97-AF65-F5344CB8AC3E}">
        <p14:creationId xmlns:p14="http://schemas.microsoft.com/office/powerpoint/2010/main" val="18141597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 of our outreach includes Scout</a:t>
            </a:r>
            <a:r>
              <a:rPr lang="en-US" baseline="0" dirty="0" smtClean="0"/>
              <a:t> Groups who camp out and learn about the heavens.</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54</a:t>
            </a:fld>
            <a:endParaRPr lang="en-US" dirty="0"/>
          </a:p>
        </p:txBody>
      </p:sp>
    </p:spTree>
    <p:extLst>
      <p:ext uri="{BB962C8B-B14F-4D97-AF65-F5344CB8AC3E}">
        <p14:creationId xmlns:p14="http://schemas.microsoft.com/office/powerpoint/2010/main" val="25779650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Throughout the Summer and into the Fall we conduct Star Parties at Mendon and North Hampton Parks.</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57</a:t>
            </a:fld>
            <a:endParaRPr lang="en-US" dirty="0"/>
          </a:p>
        </p:txBody>
      </p:sp>
    </p:spTree>
    <p:extLst>
      <p:ext uri="{BB962C8B-B14F-4D97-AF65-F5344CB8AC3E}">
        <p14:creationId xmlns:p14="http://schemas.microsoft.com/office/powerpoint/2010/main" val="38821788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the Strasenburgh planetarium opened in 1968 we’ve supported its activities.</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58</a:t>
            </a:fld>
            <a:endParaRPr lang="en-US" dirty="0"/>
          </a:p>
        </p:txBody>
      </p:sp>
    </p:spTree>
    <p:extLst>
      <p:ext uri="{BB962C8B-B14F-4D97-AF65-F5344CB8AC3E}">
        <p14:creationId xmlns:p14="http://schemas.microsoft.com/office/powerpoint/2010/main" val="36301149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Christmas we demonstrate telescopes. . .</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59</a:t>
            </a:fld>
            <a:endParaRPr lang="en-US" dirty="0"/>
          </a:p>
        </p:txBody>
      </p:sp>
    </p:spTree>
    <p:extLst>
      <p:ext uri="{BB962C8B-B14F-4D97-AF65-F5344CB8AC3E}">
        <p14:creationId xmlns:p14="http://schemas.microsoft.com/office/powerpoint/2010/main" val="24381859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 .and offer Kids activities in the lobby during vacation breaks. </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62</a:t>
            </a:fld>
            <a:endParaRPr lang="en-US" dirty="0"/>
          </a:p>
        </p:txBody>
      </p:sp>
    </p:spTree>
    <p:extLst>
      <p:ext uri="{BB962C8B-B14F-4D97-AF65-F5344CB8AC3E}">
        <p14:creationId xmlns:p14="http://schemas.microsoft.com/office/powerpoint/2010/main" val="38335736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 60 steps to a roll-off</a:t>
            </a:r>
            <a:r>
              <a:rPr lang="en-US" baseline="0" dirty="0" smtClean="0"/>
              <a:t>-roof platform are 2 telescopes operated by ASRAS people since it opened in 1968.  Probably 35 to 150 people a night make the climb  for first-time sightings of Jupiter, Saturn, star clusters, or the Moon, or what is available.</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66</a:t>
            </a:fld>
            <a:endParaRPr lang="en-US" dirty="0"/>
          </a:p>
        </p:txBody>
      </p:sp>
    </p:spTree>
    <p:extLst>
      <p:ext uri="{BB962C8B-B14F-4D97-AF65-F5344CB8AC3E}">
        <p14:creationId xmlns:p14="http://schemas.microsoft.com/office/powerpoint/2010/main" val="2211759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education building</a:t>
            </a:r>
            <a:r>
              <a:rPr lang="en-US" baseline="0" dirty="0" smtClean="0"/>
              <a:t> houses a large classroom, basement, and large deck for community gathering and EATING (a theme in the show).</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14</a:t>
            </a:fld>
            <a:endParaRPr lang="en-US" dirty="0"/>
          </a:p>
        </p:txBody>
      </p:sp>
    </p:spTree>
    <p:extLst>
      <p:ext uri="{BB962C8B-B14F-4D97-AF65-F5344CB8AC3E}">
        <p14:creationId xmlns:p14="http://schemas.microsoft.com/office/powerpoint/2010/main" val="27777923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planetarium</a:t>
            </a:r>
            <a:r>
              <a:rPr lang="en-US" baseline="0" dirty="0" smtClean="0"/>
              <a:t> has 2 scopes– a 12 ½-inch Cave Optical and an 8-inch Dynascope. </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67</a:t>
            </a:fld>
            <a:endParaRPr lang="en-US" dirty="0"/>
          </a:p>
        </p:txBody>
      </p:sp>
    </p:spTree>
    <p:extLst>
      <p:ext uri="{BB962C8B-B14F-4D97-AF65-F5344CB8AC3E}">
        <p14:creationId xmlns:p14="http://schemas.microsoft.com/office/powerpoint/2010/main" val="1385060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University of Rochester owns land and an observatory in the</a:t>
            </a:r>
            <a:r>
              <a:rPr lang="en-US" baseline="0" dirty="0" smtClean="0"/>
              <a:t> Bristol Hills.  Each summer tours of the grounds are conducted by ASRAS members and UR students.</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69</a:t>
            </a:fld>
            <a:endParaRPr lang="en-US" dirty="0"/>
          </a:p>
        </p:txBody>
      </p:sp>
    </p:spTree>
    <p:extLst>
      <p:ext uri="{BB962C8B-B14F-4D97-AF65-F5344CB8AC3E}">
        <p14:creationId xmlns:p14="http://schemas.microsoft.com/office/powerpoint/2010/main" val="3312657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end the night peering through a professional 24-inch Cassegrain scope—when the nights are clear.</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70</a:t>
            </a:fld>
            <a:endParaRPr lang="en-US" dirty="0"/>
          </a:p>
        </p:txBody>
      </p:sp>
    </p:spTree>
    <p:extLst>
      <p:ext uri="{BB962C8B-B14F-4D97-AF65-F5344CB8AC3E}">
        <p14:creationId xmlns:p14="http://schemas.microsoft.com/office/powerpoint/2010/main" val="37578764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the variety of things that</a:t>
            </a:r>
            <a:r>
              <a:rPr lang="en-US" baseline="0" dirty="0" smtClean="0"/>
              <a:t> gets us so interested.</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71</a:t>
            </a:fld>
            <a:endParaRPr lang="en-US" dirty="0"/>
          </a:p>
        </p:txBody>
      </p:sp>
    </p:spTree>
    <p:extLst>
      <p:ext uri="{BB962C8B-B14F-4D97-AF65-F5344CB8AC3E}">
        <p14:creationId xmlns:p14="http://schemas.microsoft.com/office/powerpoint/2010/main" val="38400783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early June (2012)</a:t>
            </a:r>
            <a:r>
              <a:rPr lang="en-US" baseline="0" dirty="0" smtClean="0"/>
              <a:t> we were treated to an event not to come around again for 120 years– a Transit of Venus.  Venus crossed in front of the Sun just in time for Rochester to view it before the sun set. SPECTACULAR!</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72</a:t>
            </a:fld>
            <a:endParaRPr lang="en-US" dirty="0"/>
          </a:p>
        </p:txBody>
      </p:sp>
    </p:spTree>
    <p:extLst>
      <p:ext uri="{BB962C8B-B14F-4D97-AF65-F5344CB8AC3E}">
        <p14:creationId xmlns:p14="http://schemas.microsoft.com/office/powerpoint/2010/main" val="34838838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Hundreds of Rochestarians got to see and photograph it.</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73</a:t>
            </a:fld>
            <a:endParaRPr lang="en-US" dirty="0"/>
          </a:p>
        </p:txBody>
      </p:sp>
    </p:spTree>
    <p:extLst>
      <p:ext uri="{BB962C8B-B14F-4D97-AF65-F5344CB8AC3E}">
        <p14:creationId xmlns:p14="http://schemas.microsoft.com/office/powerpoint/2010/main" val="37845362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Evenings in our area present us with a Winter sky dominated by Orion, the Hunter.</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74</a:t>
            </a:fld>
            <a:endParaRPr lang="en-US" dirty="0"/>
          </a:p>
        </p:txBody>
      </p:sp>
    </p:spTree>
    <p:extLst>
      <p:ext uri="{BB962C8B-B14F-4D97-AF65-F5344CB8AC3E}">
        <p14:creationId xmlns:p14="http://schemas.microsoft.com/office/powerpoint/2010/main" val="9409706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winter sky is dominated by the connect-the-dot figure of Orion, the Hunter with his 3-star belt and sword below.  The center star in his sword </a:t>
            </a:r>
            <a:r>
              <a:rPr lang="en-US" baseline="0" dirty="0" smtClean="0"/>
              <a:t>  (visible with binoculars) </a:t>
            </a:r>
            <a:r>
              <a:rPr lang="en-US" dirty="0" smtClean="0"/>
              <a:t>is</a:t>
            </a:r>
            <a:r>
              <a:rPr lang="en-US" baseline="0" dirty="0" smtClean="0"/>
              <a:t> the Orion Nebulae where stars are being formed.</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75</a:t>
            </a:fld>
            <a:endParaRPr lang="en-US" dirty="0"/>
          </a:p>
        </p:txBody>
      </p:sp>
    </p:spTree>
    <p:extLst>
      <p:ext uri="{BB962C8B-B14F-4D97-AF65-F5344CB8AC3E}">
        <p14:creationId xmlns:p14="http://schemas.microsoft.com/office/powerpoint/2010/main" val="35020296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learn to connect the dots and see Ancient</a:t>
            </a:r>
            <a:r>
              <a:rPr lang="en-US" baseline="0" dirty="0" smtClean="0"/>
              <a:t> characters and a whole zoo of animals.  Here we also see a naked-eye object—the Perseus Double Cluster. (better with binoculars)</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76</a:t>
            </a:fld>
            <a:endParaRPr lang="en-US" dirty="0"/>
          </a:p>
        </p:txBody>
      </p:sp>
    </p:spTree>
    <p:extLst>
      <p:ext uri="{BB962C8B-B14F-4D97-AF65-F5344CB8AC3E}">
        <p14:creationId xmlns:p14="http://schemas.microsoft.com/office/powerpoint/2010/main" val="17907434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become familiar with the seasonal night sky,</a:t>
            </a:r>
            <a:r>
              <a:rPr lang="en-US" baseline="0" dirty="0" smtClean="0"/>
              <a:t> you become better grounded in your place in the Universe.</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77</a:t>
            </a:fld>
            <a:endParaRPr lang="en-US" dirty="0"/>
          </a:p>
        </p:txBody>
      </p:sp>
    </p:spTree>
    <p:extLst>
      <p:ext uri="{BB962C8B-B14F-4D97-AF65-F5344CB8AC3E}">
        <p14:creationId xmlns:p14="http://schemas.microsoft.com/office/powerpoint/2010/main" val="3921357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6 telescope buildings  are perched high on Farash Hill.</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15</a:t>
            </a:fld>
            <a:endParaRPr lang="en-US" dirty="0"/>
          </a:p>
        </p:txBody>
      </p:sp>
    </p:spTree>
    <p:extLst>
      <p:ext uri="{BB962C8B-B14F-4D97-AF65-F5344CB8AC3E}">
        <p14:creationId xmlns:p14="http://schemas.microsoft.com/office/powerpoint/2010/main" val="17874948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over Bloomfield</a:t>
            </a:r>
            <a:r>
              <a:rPr lang="en-US" baseline="0" dirty="0" smtClean="0"/>
              <a:t> hangs the Teapot in Sagittarius and the center of our Milky Way Galaxy.</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78</a:t>
            </a:fld>
            <a:endParaRPr lang="en-US" dirty="0"/>
          </a:p>
        </p:txBody>
      </p:sp>
    </p:spTree>
    <p:extLst>
      <p:ext uri="{BB962C8B-B14F-4D97-AF65-F5344CB8AC3E}">
        <p14:creationId xmlns:p14="http://schemas.microsoft.com/office/powerpoint/2010/main" val="25587469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Jupiter with its 4 Galilean moons visits us during the winter. The moons are just visible with binoculars.</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79</a:t>
            </a:fld>
            <a:endParaRPr lang="en-US" dirty="0"/>
          </a:p>
        </p:txBody>
      </p:sp>
    </p:spTree>
    <p:extLst>
      <p:ext uri="{BB962C8B-B14F-4D97-AF65-F5344CB8AC3E}">
        <p14:creationId xmlns:p14="http://schemas.microsoft.com/office/powerpoint/2010/main" val="20677815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Mars is not generally spectacular on direct observation, but by taking 1000 shots, selecting the best 230, and processing them in a computer program Bob McGovern produced a nearly Hubble-like image.  Turbulence in our atmosphere (like the view across a hot parking lot) makes direct observation challenging.</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80</a:t>
            </a:fld>
            <a:endParaRPr lang="en-US" dirty="0"/>
          </a:p>
        </p:txBody>
      </p:sp>
    </p:spTree>
    <p:extLst>
      <p:ext uri="{BB962C8B-B14F-4D97-AF65-F5344CB8AC3E}">
        <p14:creationId xmlns:p14="http://schemas.microsoft.com/office/powerpoint/2010/main" val="9808140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one sight</a:t>
            </a:r>
            <a:r>
              <a:rPr lang="en-US" baseline="0" dirty="0" smtClean="0"/>
              <a:t> that brings an “Oh Wow!” is Saturn.  A late spring through summer pleaser, Saturn is a favorite.  We can usually make out atmosphere stripes or divisions in the rings with steady seeing. </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81</a:t>
            </a:fld>
            <a:endParaRPr lang="en-US" dirty="0"/>
          </a:p>
        </p:txBody>
      </p:sp>
    </p:spTree>
    <p:extLst>
      <p:ext uri="{BB962C8B-B14F-4D97-AF65-F5344CB8AC3E}">
        <p14:creationId xmlns:p14="http://schemas.microsoft.com/office/powerpoint/2010/main" val="4407480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Saturn tilts as it makes its ~30-year</a:t>
            </a:r>
            <a:r>
              <a:rPr lang="en-US" baseline="0" dirty="0" smtClean="0"/>
              <a:t> journey around Sun.  We are just coming off the lower tilt where the rings were nearly edge-on.</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82</a:t>
            </a:fld>
            <a:endParaRPr lang="en-US" dirty="0"/>
          </a:p>
        </p:txBody>
      </p:sp>
    </p:spTree>
    <p:extLst>
      <p:ext uri="{BB962C8B-B14F-4D97-AF65-F5344CB8AC3E}">
        <p14:creationId xmlns:p14="http://schemas.microsoft.com/office/powerpoint/2010/main" val="40157115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our members do astrophotography</a:t>
            </a:r>
            <a:r>
              <a:rPr lang="en-US" baseline="0" dirty="0" smtClean="0"/>
              <a:t> using their own or the club’s equipment.  Let me share a variety of our sky favorites.</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83</a:t>
            </a:fld>
            <a:endParaRPr lang="en-US" dirty="0"/>
          </a:p>
        </p:txBody>
      </p:sp>
    </p:spTree>
    <p:extLst>
      <p:ext uri="{BB962C8B-B14F-4D97-AF65-F5344CB8AC3E}">
        <p14:creationId xmlns:p14="http://schemas.microsoft.com/office/powerpoint/2010/main" val="3626964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Transit of</a:t>
            </a:r>
            <a:r>
              <a:rPr lang="en-US" baseline="0" dirty="0" smtClean="0"/>
              <a:t> Venus at sunset.</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84</a:t>
            </a:fld>
            <a:endParaRPr lang="en-US" dirty="0"/>
          </a:p>
        </p:txBody>
      </p:sp>
    </p:spTree>
    <p:extLst>
      <p:ext uri="{BB962C8B-B14F-4D97-AF65-F5344CB8AC3E}">
        <p14:creationId xmlns:p14="http://schemas.microsoft.com/office/powerpoint/2010/main" val="33619073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full moons are fuller than other.  But it is not the best time for observing. . . </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85</a:t>
            </a:fld>
            <a:endParaRPr lang="en-US" dirty="0"/>
          </a:p>
        </p:txBody>
      </p:sp>
    </p:spTree>
    <p:extLst>
      <p:ext uri="{BB962C8B-B14F-4D97-AF65-F5344CB8AC3E}">
        <p14:creationId xmlns:p14="http://schemas.microsoft.com/office/powerpoint/2010/main" val="5176410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 . .a better time for enjoying the moon either in a telescope or binoculars is best about the first quarter of the month.</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86</a:t>
            </a:fld>
            <a:endParaRPr lang="en-US" dirty="0"/>
          </a:p>
        </p:txBody>
      </p:sp>
    </p:spTree>
    <p:extLst>
      <p:ext uri="{BB962C8B-B14F-4D97-AF65-F5344CB8AC3E}">
        <p14:creationId xmlns:p14="http://schemas.microsoft.com/office/powerpoint/2010/main" val="31537364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Winter skies are announced by the appearance of the Pleiades,</a:t>
            </a:r>
            <a:r>
              <a:rPr lang="en-US" baseline="0" dirty="0" smtClean="0"/>
              <a:t> a tight little nearby open cluster often mistaken for “the Little Dipper”.  These young blue stars reflect dust clouds nearby.</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87</a:t>
            </a:fld>
            <a:endParaRPr lang="en-US" dirty="0"/>
          </a:p>
        </p:txBody>
      </p:sp>
    </p:spTree>
    <p:extLst>
      <p:ext uri="{BB962C8B-B14F-4D97-AF65-F5344CB8AC3E}">
        <p14:creationId xmlns:p14="http://schemas.microsoft.com/office/powerpoint/2010/main" val="3632596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“Big Dome,” as we call it  has a clam shell opening roof housing</a:t>
            </a:r>
            <a:r>
              <a:rPr lang="en-US" baseline="0" dirty="0" smtClean="0"/>
              <a:t> a 12-inch Schmidt-Cassegrain scope driven by computer from a warm room below.</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18</a:t>
            </a:fld>
            <a:endParaRPr lang="en-US" dirty="0"/>
          </a:p>
        </p:txBody>
      </p:sp>
    </p:spTree>
    <p:extLst>
      <p:ext uri="{BB962C8B-B14F-4D97-AF65-F5344CB8AC3E}">
        <p14:creationId xmlns:p14="http://schemas.microsoft.com/office/powerpoint/2010/main" val="21563605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Open clusters </a:t>
            </a:r>
            <a:r>
              <a:rPr lang="en-US" dirty="0" smtClean="0"/>
              <a:t>are balls</a:t>
            </a:r>
            <a:r>
              <a:rPr lang="en-US" baseline="0" dirty="0" smtClean="0"/>
              <a:t> of hundreds to a few a thousand stars orbiting within our galaxy arm.  They are generally young, having been formed from the same material about the same time.</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88</a:t>
            </a:fld>
            <a:endParaRPr lang="en-US" dirty="0"/>
          </a:p>
        </p:txBody>
      </p:sp>
    </p:spTree>
    <p:extLst>
      <p:ext uri="{BB962C8B-B14F-4D97-AF65-F5344CB8AC3E}">
        <p14:creationId xmlns:p14="http://schemas.microsoft.com/office/powerpoint/2010/main" val="41468311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Occasionally</a:t>
            </a:r>
            <a:r>
              <a:rPr lang="en-US" baseline="0" dirty="0" smtClean="0"/>
              <a:t> a comet passes within sight.  Notice the fuzzy spot in the center.</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89</a:t>
            </a:fld>
            <a:endParaRPr lang="en-US" dirty="0"/>
          </a:p>
        </p:txBody>
      </p:sp>
    </p:spTree>
    <p:extLst>
      <p:ext uri="{BB962C8B-B14F-4D97-AF65-F5344CB8AC3E}">
        <p14:creationId xmlns:p14="http://schemas.microsoft.com/office/powerpoint/2010/main" val="33204974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few hundred tight globs of stars swarming around</a:t>
            </a:r>
            <a:r>
              <a:rPr lang="en-US" baseline="0" dirty="0" smtClean="0"/>
              <a:t> our galactic disk. These </a:t>
            </a:r>
            <a:r>
              <a:rPr lang="en-US" u="sng" baseline="0" dirty="0" smtClean="0"/>
              <a:t>globes</a:t>
            </a:r>
            <a:r>
              <a:rPr lang="en-US" u="none" baseline="0" dirty="0" smtClean="0"/>
              <a:t> contain millions of stars and pre-date the 9-billion year age of galaxy itself.  </a:t>
            </a:r>
            <a:endParaRPr lang="en-US" u="sng" dirty="0"/>
          </a:p>
        </p:txBody>
      </p:sp>
      <p:sp>
        <p:nvSpPr>
          <p:cNvPr id="4" name="Slide Number Placeholder 3"/>
          <p:cNvSpPr>
            <a:spLocks noGrp="1"/>
          </p:cNvSpPr>
          <p:nvPr>
            <p:ph type="sldNum" sz="quarter" idx="10"/>
          </p:nvPr>
        </p:nvSpPr>
        <p:spPr/>
        <p:txBody>
          <a:bodyPr/>
          <a:lstStyle/>
          <a:p>
            <a:fld id="{A1FEB625-B719-4669-86C5-2F2D7014E8DC}" type="slidenum">
              <a:rPr lang="en-US" smtClean="0"/>
              <a:t>90</a:t>
            </a:fld>
            <a:endParaRPr lang="en-US" dirty="0"/>
          </a:p>
        </p:txBody>
      </p:sp>
    </p:spTree>
    <p:extLst>
      <p:ext uri="{BB962C8B-B14F-4D97-AF65-F5344CB8AC3E}">
        <p14:creationId xmlns:p14="http://schemas.microsoft.com/office/powerpoint/2010/main" val="26760140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Space</a:t>
            </a:r>
            <a:r>
              <a:rPr lang="en-US" baseline="0" dirty="0" smtClean="0"/>
              <a:t> is spacy, but concentrations of gas and dust known as</a:t>
            </a:r>
            <a:r>
              <a:rPr lang="en-US" b="1" baseline="0" dirty="0" smtClean="0"/>
              <a:t> nebulae </a:t>
            </a:r>
            <a:r>
              <a:rPr lang="en-US" baseline="0" dirty="0" smtClean="0"/>
              <a:t>can be seen and photographed.  Your eye is not color sensitive to dim light but through long exposure photography hydrogen appears as pink/red as it is excited by stars’ ultraviolet light. Blue areas are dust clouds reflecting visible light. The Trifid nebulae is off the spout of the Tea Pot in Sagittarius. Also visible with naked eye or binoculars.</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91</a:t>
            </a:fld>
            <a:endParaRPr lang="en-US" dirty="0"/>
          </a:p>
        </p:txBody>
      </p:sp>
    </p:spTree>
    <p:extLst>
      <p:ext uri="{BB962C8B-B14F-4D97-AF65-F5344CB8AC3E}">
        <p14:creationId xmlns:p14="http://schemas.microsoft.com/office/powerpoint/2010/main" val="1629287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Certain filters make some nebulae</a:t>
            </a:r>
            <a:r>
              <a:rPr lang="en-US" baseline="0" dirty="0" smtClean="0"/>
              <a:t> directly visible in black-and-white, but photography brings out the color. </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92</a:t>
            </a:fld>
            <a:endParaRPr lang="en-US" dirty="0"/>
          </a:p>
        </p:txBody>
      </p:sp>
    </p:spTree>
    <p:extLst>
      <p:ext uri="{BB962C8B-B14F-4D97-AF65-F5344CB8AC3E}">
        <p14:creationId xmlns:p14="http://schemas.microsoft.com/office/powerpoint/2010/main" val="3308164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nebulae are gas remnants of  an exploded star called a supernova.</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94</a:t>
            </a:fld>
            <a:endParaRPr lang="en-US" dirty="0"/>
          </a:p>
        </p:txBody>
      </p:sp>
    </p:spTree>
    <p:extLst>
      <p:ext uri="{BB962C8B-B14F-4D97-AF65-F5344CB8AC3E}">
        <p14:creationId xmlns:p14="http://schemas.microsoft.com/office/powerpoint/2010/main" val="1763097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large North American Nebulae is seen here on its</a:t>
            </a:r>
            <a:r>
              <a:rPr lang="en-US" baseline="0" dirty="0" smtClean="0"/>
              <a:t> side.</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96</a:t>
            </a:fld>
            <a:endParaRPr lang="en-US" dirty="0"/>
          </a:p>
        </p:txBody>
      </p:sp>
    </p:spTree>
    <p:extLst>
      <p:ext uri="{BB962C8B-B14F-4D97-AF65-F5344CB8AC3E}">
        <p14:creationId xmlns:p14="http://schemas.microsoft.com/office/powerpoint/2010/main" val="5385006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middle star in Orion’s sword is actually a quartet</a:t>
            </a:r>
            <a:r>
              <a:rPr lang="en-US" baseline="0" dirty="0" smtClean="0"/>
              <a:t> of new stars which illuminate the gas and dust from which they were formed.  The process is continuing . . . or continued as we now see it 1300 years later.</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97</a:t>
            </a:fld>
            <a:endParaRPr lang="en-US" dirty="0"/>
          </a:p>
        </p:txBody>
      </p:sp>
    </p:spTree>
    <p:extLst>
      <p:ext uri="{BB962C8B-B14F-4D97-AF65-F5344CB8AC3E}">
        <p14:creationId xmlns:p14="http://schemas.microsoft.com/office/powerpoint/2010/main" val="42774602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the naked eye and even directly in a scope, galaxies look like fuzzy blobs or ovals. But photography brings out arms and lanes of gas and dust.</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98</a:t>
            </a:fld>
            <a:endParaRPr lang="en-US" dirty="0"/>
          </a:p>
        </p:txBody>
      </p:sp>
    </p:spTree>
    <p:extLst>
      <p:ext uri="{BB962C8B-B14F-4D97-AF65-F5344CB8AC3E}">
        <p14:creationId xmlns:p14="http://schemas.microsoft.com/office/powerpoint/2010/main" val="35439697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99</a:t>
            </a:fld>
            <a:endParaRPr lang="en-US" dirty="0"/>
          </a:p>
        </p:txBody>
      </p:sp>
    </p:spTree>
    <p:extLst>
      <p:ext uri="{BB962C8B-B14F-4D97-AF65-F5344CB8AC3E}">
        <p14:creationId xmlns:p14="http://schemas.microsoft.com/office/powerpoint/2010/main" val="803270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a:t>
            </a:r>
            <a:r>
              <a:rPr lang="en-US" baseline="0" dirty="0" smtClean="0"/>
              <a:t> now in 2012 we have built a new roll-off building housing a Solar telescope made for studying the sun in safe, filtered light.  A roll-off building is one which the roof rolls back onto supports, revealing the sky.</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19</a:t>
            </a:fld>
            <a:endParaRPr lang="en-US" dirty="0"/>
          </a:p>
        </p:txBody>
      </p:sp>
    </p:spTree>
    <p:extLst>
      <p:ext uri="{BB962C8B-B14F-4D97-AF65-F5344CB8AC3E}">
        <p14:creationId xmlns:p14="http://schemas.microsoft.com/office/powerpoint/2010/main" val="3883733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closest galaxy neighbor  is a mere 2.3 million ly</a:t>
            </a:r>
            <a:r>
              <a:rPr lang="en-US" baseline="0" dirty="0" smtClean="0"/>
              <a:t> away– the Andromeda Galaxy.  Though nothing but a smudge in the northern sky by eye, but we see only the central smudge and 2 satellite galaxies in a scope.  Long camera exposure brings out full detail of a galaxy much like our own.</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100</a:t>
            </a:fld>
            <a:endParaRPr lang="en-US" dirty="0"/>
          </a:p>
        </p:txBody>
      </p:sp>
    </p:spTree>
    <p:extLst>
      <p:ext uri="{BB962C8B-B14F-4D97-AF65-F5344CB8AC3E}">
        <p14:creationId xmlns:p14="http://schemas.microsoft.com/office/powerpoint/2010/main" val="25873951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(Pause).</a:t>
            </a:r>
            <a:r>
              <a:rPr lang="en-US" baseline="0" dirty="0" smtClean="0"/>
              <a:t> . . A beautiful sight.   But this “beauty” has concern for astronomers– amateur or professional. Almost like an atlas view of North America. </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102</a:t>
            </a:fld>
            <a:endParaRPr lang="en-US" dirty="0"/>
          </a:p>
        </p:txBody>
      </p:sp>
    </p:spTree>
    <p:extLst>
      <p:ext uri="{BB962C8B-B14F-4D97-AF65-F5344CB8AC3E}">
        <p14:creationId xmlns:p14="http://schemas.microsoft.com/office/powerpoint/2010/main" val="24737112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Chicago, Detroit, Cleveland, Buffalo and even Rochester and Ottowa.  Our earth is becoming less dark.</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103</a:t>
            </a:fld>
            <a:endParaRPr lang="en-US" dirty="0"/>
          </a:p>
        </p:txBody>
      </p:sp>
    </p:spTree>
    <p:extLst>
      <p:ext uri="{BB962C8B-B14F-4D97-AF65-F5344CB8AC3E}">
        <p14:creationId xmlns:p14="http://schemas.microsoft.com/office/powerpoint/2010/main" val="3393559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at Ionia we have a glow off of Rochester</a:t>
            </a:r>
            <a:r>
              <a:rPr lang="en-US" baseline="0" dirty="0" smtClean="0"/>
              <a:t> in the northern sky.  We are concerned about loosing  our dark skies.</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104</a:t>
            </a:fld>
            <a:endParaRPr lang="en-US" dirty="0"/>
          </a:p>
        </p:txBody>
      </p:sp>
    </p:spTree>
    <p:extLst>
      <p:ext uri="{BB962C8B-B14F-4D97-AF65-F5344CB8AC3E}">
        <p14:creationId xmlns:p14="http://schemas.microsoft.com/office/powerpoint/2010/main" val="10429716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Urban expansion doesn’t have to mean loosing the dark skies.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105</a:t>
            </a:fld>
            <a:endParaRPr lang="en-US" dirty="0"/>
          </a:p>
        </p:txBody>
      </p:sp>
    </p:spTree>
    <p:extLst>
      <p:ext uri="{BB962C8B-B14F-4D97-AF65-F5344CB8AC3E}">
        <p14:creationId xmlns:p14="http://schemas.microsoft.com/office/powerpoint/2010/main" val="37340558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 making your voice be heard for Dark Skies, friendly construction</a:t>
            </a:r>
            <a:r>
              <a:rPr lang="en-US" baseline="0" dirty="0" smtClean="0"/>
              <a:t> in new city planning. . .</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106</a:t>
            </a:fld>
            <a:endParaRPr lang="en-US" dirty="0"/>
          </a:p>
        </p:txBody>
      </p:sp>
    </p:spTree>
    <p:extLst>
      <p:ext uri="{BB962C8B-B14F-4D97-AF65-F5344CB8AC3E}">
        <p14:creationId xmlns:p14="http://schemas.microsoft.com/office/powerpoint/2010/main" val="21606287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 . New residential developments.</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107</a:t>
            </a:fld>
            <a:endParaRPr lang="en-US" dirty="0"/>
          </a:p>
        </p:txBody>
      </p:sp>
    </p:spTree>
    <p:extLst>
      <p:ext uri="{BB962C8B-B14F-4D97-AF65-F5344CB8AC3E}">
        <p14:creationId xmlns:p14="http://schemas.microsoft.com/office/powerpoint/2010/main" val="42574452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Lighting that directs light down and prevents spill</a:t>
            </a:r>
            <a:r>
              <a:rPr lang="en-US" baseline="0" dirty="0" smtClean="0"/>
              <a:t> upward still puts the light where needed and is more efficient and economical.</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108</a:t>
            </a:fld>
            <a:endParaRPr lang="en-US" dirty="0"/>
          </a:p>
        </p:txBody>
      </p:sp>
    </p:spTree>
    <p:extLst>
      <p:ext uri="{BB962C8B-B14F-4D97-AF65-F5344CB8AC3E}">
        <p14:creationId xmlns:p14="http://schemas.microsoft.com/office/powerpoint/2010/main" val="23311080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begin at home by choosing Dark-Skies approved lighting.  Direct the light downward where needed not by spreading it throughout the neighborhood. </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109</a:t>
            </a:fld>
            <a:endParaRPr lang="en-US" dirty="0"/>
          </a:p>
        </p:txBody>
      </p:sp>
    </p:spTree>
    <p:extLst>
      <p:ext uri="{BB962C8B-B14F-4D97-AF65-F5344CB8AC3E}">
        <p14:creationId xmlns:p14="http://schemas.microsoft.com/office/powerpoint/2010/main" val="15584092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Look for lighting approved by The International Dark-Skies Association at</a:t>
            </a:r>
            <a:r>
              <a:rPr lang="en-US" baseline="0" dirty="0" smtClean="0"/>
              <a:t> lighting suppliers.  You’ll enjoy being in the dark.</a:t>
            </a:r>
            <a:endParaRPr lang="en-US" dirty="0" smtClean="0"/>
          </a:p>
          <a:p>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110</a:t>
            </a:fld>
            <a:endParaRPr lang="en-US" dirty="0"/>
          </a:p>
        </p:txBody>
      </p:sp>
    </p:spTree>
    <p:extLst>
      <p:ext uri="{BB962C8B-B14F-4D97-AF65-F5344CB8AC3E}">
        <p14:creationId xmlns:p14="http://schemas.microsoft.com/office/powerpoint/2010/main" val="1720445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 of R gave us an old dome from the top of one of their</a:t>
            </a:r>
            <a:r>
              <a:rPr lang="en-US" baseline="0" dirty="0" smtClean="0"/>
              <a:t> buildings which we cleaned and mounted to house one of their outdated  12-inch Cassegrain scopes.  A club member’s optical business, refurbished the scope which now resides in this dome.</a:t>
            </a:r>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21</a:t>
            </a:fld>
            <a:endParaRPr lang="en-US" dirty="0"/>
          </a:p>
        </p:txBody>
      </p:sp>
    </p:spTree>
    <p:extLst>
      <p:ext uri="{BB962C8B-B14F-4D97-AF65-F5344CB8AC3E}">
        <p14:creationId xmlns:p14="http://schemas.microsoft.com/office/powerpoint/2010/main" val="3888742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FEB625-B719-4669-86C5-2F2D7014E8DC}" type="slidenum">
              <a:rPr lang="en-US" smtClean="0"/>
              <a:t>22</a:t>
            </a:fld>
            <a:endParaRPr lang="en-US" dirty="0"/>
          </a:p>
        </p:txBody>
      </p:sp>
    </p:spTree>
    <p:extLst>
      <p:ext uri="{BB962C8B-B14F-4D97-AF65-F5344CB8AC3E}">
        <p14:creationId xmlns:p14="http://schemas.microsoft.com/office/powerpoint/2010/main" val="2687777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ull Horizontal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0"/>
          </p:nvPr>
        </p:nvSpPr>
        <p:spPr>
          <a:xfrm>
            <a:off x="0" y="1188720"/>
            <a:ext cx="6858000" cy="448056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7178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130425"/>
            <a:ext cx="58293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3886200"/>
            <a:ext cx="48006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342900" y="6356350"/>
            <a:ext cx="1600200" cy="365125"/>
          </a:xfrm>
          <a:prstGeom prst="rect">
            <a:avLst/>
          </a:prstGeom>
        </p:spPr>
        <p:txBody>
          <a:bodyPr/>
          <a:lstStyle/>
          <a:p>
            <a:fld id="{BF078882-DFE6-42D6-9DDE-A8C0AF231058}" type="datetimeFigureOut">
              <a:rPr lang="en-US" smtClean="0"/>
              <a:t>10/10/2012</a:t>
            </a:fld>
            <a:endParaRPr lang="en-US" dirty="0"/>
          </a:p>
        </p:txBody>
      </p:sp>
      <p:sp>
        <p:nvSpPr>
          <p:cNvPr id="5" name="Footer Placeholder 4"/>
          <p:cNvSpPr>
            <a:spLocks noGrp="1"/>
          </p:cNvSpPr>
          <p:nvPr>
            <p:ph type="ftr" sz="quarter" idx="11"/>
          </p:nvPr>
        </p:nvSpPr>
        <p:spPr>
          <a:xfrm>
            <a:off x="2343150" y="6356350"/>
            <a:ext cx="21717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4914900" y="6356350"/>
            <a:ext cx="1600200" cy="365125"/>
          </a:xfrm>
          <a:prstGeom prst="rect">
            <a:avLst/>
          </a:prstGeom>
        </p:spPr>
        <p:txBody>
          <a:bodyPr/>
          <a:lstStyle/>
          <a:p>
            <a:fld id="{B1FE2FF5-BDF1-41EA-94E4-62B44C4EC0F0}" type="slidenum">
              <a:rPr lang="en-US" smtClean="0"/>
              <a:t>‹#›</a:t>
            </a:fld>
            <a:endParaRPr lang="en-US" dirty="0"/>
          </a:p>
        </p:txBody>
      </p:sp>
    </p:spTree>
    <p:extLst>
      <p:ext uri="{BB962C8B-B14F-4D97-AF65-F5344CB8AC3E}">
        <p14:creationId xmlns:p14="http://schemas.microsoft.com/office/powerpoint/2010/main" val="3922965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1535113"/>
            <a:ext cx="30305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174875"/>
            <a:ext cx="30305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4563" y="1535113"/>
            <a:ext cx="303053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4563" y="2174875"/>
            <a:ext cx="303053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342900" y="6356350"/>
            <a:ext cx="1600200" cy="365125"/>
          </a:xfrm>
          <a:prstGeom prst="rect">
            <a:avLst/>
          </a:prstGeom>
        </p:spPr>
        <p:txBody>
          <a:bodyPr/>
          <a:lstStyle/>
          <a:p>
            <a:fld id="{BF078882-DFE6-42D6-9DDE-A8C0AF231058}" type="datetimeFigureOut">
              <a:rPr lang="en-US" smtClean="0"/>
              <a:t>10/10/2012</a:t>
            </a:fld>
            <a:endParaRPr lang="en-US" dirty="0"/>
          </a:p>
        </p:txBody>
      </p:sp>
      <p:sp>
        <p:nvSpPr>
          <p:cNvPr id="8" name="Footer Placeholder 7"/>
          <p:cNvSpPr>
            <a:spLocks noGrp="1"/>
          </p:cNvSpPr>
          <p:nvPr>
            <p:ph type="ftr" sz="quarter" idx="11"/>
          </p:nvPr>
        </p:nvSpPr>
        <p:spPr>
          <a:xfrm>
            <a:off x="2343150" y="6356350"/>
            <a:ext cx="21717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4914900" y="6356350"/>
            <a:ext cx="1600200" cy="365125"/>
          </a:xfrm>
          <a:prstGeom prst="rect">
            <a:avLst/>
          </a:prstGeom>
        </p:spPr>
        <p:txBody>
          <a:bodyPr/>
          <a:lstStyle/>
          <a:p>
            <a:fld id="{B1FE2FF5-BDF1-41EA-94E4-62B44C4EC0F0}" type="slidenum">
              <a:rPr lang="en-US" smtClean="0"/>
              <a:t>‹#›</a:t>
            </a:fld>
            <a:endParaRPr lang="en-US" dirty="0"/>
          </a:p>
        </p:txBody>
      </p:sp>
    </p:spTree>
    <p:extLst>
      <p:ext uri="{BB962C8B-B14F-4D97-AF65-F5344CB8AC3E}">
        <p14:creationId xmlns:p14="http://schemas.microsoft.com/office/powerpoint/2010/main" val="1108782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42900" y="1600200"/>
            <a:ext cx="61722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42900" y="6356350"/>
            <a:ext cx="1600200" cy="365125"/>
          </a:xfrm>
          <a:prstGeom prst="rect">
            <a:avLst/>
          </a:prstGeom>
        </p:spPr>
        <p:txBody>
          <a:bodyPr/>
          <a:lstStyle/>
          <a:p>
            <a:fld id="{BF078882-DFE6-42D6-9DDE-A8C0AF231058}" type="datetimeFigureOut">
              <a:rPr lang="en-US" smtClean="0"/>
              <a:t>10/10/2012</a:t>
            </a:fld>
            <a:endParaRPr lang="en-US" dirty="0"/>
          </a:p>
        </p:txBody>
      </p:sp>
      <p:sp>
        <p:nvSpPr>
          <p:cNvPr id="5" name="Footer Placeholder 4"/>
          <p:cNvSpPr>
            <a:spLocks noGrp="1"/>
          </p:cNvSpPr>
          <p:nvPr>
            <p:ph type="ftr" sz="quarter" idx="11"/>
          </p:nvPr>
        </p:nvSpPr>
        <p:spPr>
          <a:xfrm>
            <a:off x="2343150" y="6356350"/>
            <a:ext cx="21717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4914900" y="6356350"/>
            <a:ext cx="1600200" cy="365125"/>
          </a:xfrm>
          <a:prstGeom prst="rect">
            <a:avLst/>
          </a:prstGeom>
        </p:spPr>
        <p:txBody>
          <a:bodyPr/>
          <a:lstStyle/>
          <a:p>
            <a:fld id="{B1FE2FF5-BDF1-41EA-94E4-62B44C4EC0F0}" type="slidenum">
              <a:rPr lang="en-US" smtClean="0"/>
              <a:t>‹#›</a:t>
            </a:fld>
            <a:endParaRPr lang="en-US" dirty="0"/>
          </a:p>
        </p:txBody>
      </p:sp>
    </p:spTree>
    <p:extLst>
      <p:ext uri="{BB962C8B-B14F-4D97-AF65-F5344CB8AC3E}">
        <p14:creationId xmlns:p14="http://schemas.microsoft.com/office/powerpoint/2010/main" val="3590353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338" y="4406900"/>
            <a:ext cx="58293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338" y="2906713"/>
            <a:ext cx="58293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42900" y="6356350"/>
            <a:ext cx="1600200" cy="365125"/>
          </a:xfrm>
          <a:prstGeom prst="rect">
            <a:avLst/>
          </a:prstGeom>
        </p:spPr>
        <p:txBody>
          <a:bodyPr/>
          <a:lstStyle/>
          <a:p>
            <a:fld id="{BF078882-DFE6-42D6-9DDE-A8C0AF231058}" type="datetimeFigureOut">
              <a:rPr lang="en-US" smtClean="0"/>
              <a:t>10/10/2012</a:t>
            </a:fld>
            <a:endParaRPr lang="en-US" dirty="0"/>
          </a:p>
        </p:txBody>
      </p:sp>
      <p:sp>
        <p:nvSpPr>
          <p:cNvPr id="5" name="Footer Placeholder 4"/>
          <p:cNvSpPr>
            <a:spLocks noGrp="1"/>
          </p:cNvSpPr>
          <p:nvPr>
            <p:ph type="ftr" sz="quarter" idx="11"/>
          </p:nvPr>
        </p:nvSpPr>
        <p:spPr>
          <a:xfrm>
            <a:off x="2343150" y="6356350"/>
            <a:ext cx="21717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4914900" y="6356350"/>
            <a:ext cx="1600200" cy="365125"/>
          </a:xfrm>
          <a:prstGeom prst="rect">
            <a:avLst/>
          </a:prstGeom>
        </p:spPr>
        <p:txBody>
          <a:bodyPr/>
          <a:lstStyle/>
          <a:p>
            <a:fld id="{B1FE2FF5-BDF1-41EA-94E4-62B44C4EC0F0}" type="slidenum">
              <a:rPr lang="en-US" smtClean="0"/>
              <a:t>‹#›</a:t>
            </a:fld>
            <a:endParaRPr lang="en-US" dirty="0"/>
          </a:p>
        </p:txBody>
      </p:sp>
    </p:spTree>
    <p:extLst>
      <p:ext uri="{BB962C8B-B14F-4D97-AF65-F5344CB8AC3E}">
        <p14:creationId xmlns:p14="http://schemas.microsoft.com/office/powerpoint/2010/main" val="699372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1600200"/>
            <a:ext cx="30099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505200" y="1600200"/>
            <a:ext cx="30099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42900" y="6356350"/>
            <a:ext cx="1600200" cy="365125"/>
          </a:xfrm>
          <a:prstGeom prst="rect">
            <a:avLst/>
          </a:prstGeom>
        </p:spPr>
        <p:txBody>
          <a:bodyPr/>
          <a:lstStyle/>
          <a:p>
            <a:fld id="{BF078882-DFE6-42D6-9DDE-A8C0AF231058}" type="datetimeFigureOut">
              <a:rPr lang="en-US" smtClean="0"/>
              <a:t>10/10/2012</a:t>
            </a:fld>
            <a:endParaRPr lang="en-US" dirty="0"/>
          </a:p>
        </p:txBody>
      </p:sp>
      <p:sp>
        <p:nvSpPr>
          <p:cNvPr id="6" name="Footer Placeholder 5"/>
          <p:cNvSpPr>
            <a:spLocks noGrp="1"/>
          </p:cNvSpPr>
          <p:nvPr>
            <p:ph type="ftr" sz="quarter" idx="11"/>
          </p:nvPr>
        </p:nvSpPr>
        <p:spPr>
          <a:xfrm>
            <a:off x="2343150" y="6356350"/>
            <a:ext cx="21717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4914900" y="6356350"/>
            <a:ext cx="1600200" cy="365125"/>
          </a:xfrm>
          <a:prstGeom prst="rect">
            <a:avLst/>
          </a:prstGeom>
        </p:spPr>
        <p:txBody>
          <a:bodyPr/>
          <a:lstStyle/>
          <a:p>
            <a:fld id="{B1FE2FF5-BDF1-41EA-94E4-62B44C4EC0F0}" type="slidenum">
              <a:rPr lang="en-US" smtClean="0"/>
              <a:t>‹#›</a:t>
            </a:fld>
            <a:endParaRPr lang="en-US" dirty="0"/>
          </a:p>
        </p:txBody>
      </p:sp>
    </p:spTree>
    <p:extLst>
      <p:ext uri="{BB962C8B-B14F-4D97-AF65-F5344CB8AC3E}">
        <p14:creationId xmlns:p14="http://schemas.microsoft.com/office/powerpoint/2010/main" val="2961463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342900" y="6356350"/>
            <a:ext cx="1600200" cy="365125"/>
          </a:xfrm>
          <a:prstGeom prst="rect">
            <a:avLst/>
          </a:prstGeom>
        </p:spPr>
        <p:txBody>
          <a:bodyPr/>
          <a:lstStyle/>
          <a:p>
            <a:fld id="{BF078882-DFE6-42D6-9DDE-A8C0AF231058}" type="datetimeFigureOut">
              <a:rPr lang="en-US" smtClean="0"/>
              <a:t>10/10/2012</a:t>
            </a:fld>
            <a:endParaRPr lang="en-US" dirty="0"/>
          </a:p>
        </p:txBody>
      </p:sp>
      <p:sp>
        <p:nvSpPr>
          <p:cNvPr id="4" name="Footer Placeholder 3"/>
          <p:cNvSpPr>
            <a:spLocks noGrp="1"/>
          </p:cNvSpPr>
          <p:nvPr>
            <p:ph type="ftr" sz="quarter" idx="11"/>
          </p:nvPr>
        </p:nvSpPr>
        <p:spPr>
          <a:xfrm>
            <a:off x="2343150" y="6356350"/>
            <a:ext cx="21717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4914900" y="6356350"/>
            <a:ext cx="1600200" cy="365125"/>
          </a:xfrm>
          <a:prstGeom prst="rect">
            <a:avLst/>
          </a:prstGeom>
        </p:spPr>
        <p:txBody>
          <a:bodyPr/>
          <a:lstStyle/>
          <a:p>
            <a:fld id="{B1FE2FF5-BDF1-41EA-94E4-62B44C4EC0F0}" type="slidenum">
              <a:rPr lang="en-US" smtClean="0"/>
              <a:t>‹#›</a:t>
            </a:fld>
            <a:endParaRPr lang="en-US" dirty="0"/>
          </a:p>
        </p:txBody>
      </p:sp>
    </p:spTree>
    <p:extLst>
      <p:ext uri="{BB962C8B-B14F-4D97-AF65-F5344CB8AC3E}">
        <p14:creationId xmlns:p14="http://schemas.microsoft.com/office/powerpoint/2010/main" val="1664476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42900" y="6356350"/>
            <a:ext cx="1600200" cy="365125"/>
          </a:xfrm>
          <a:prstGeom prst="rect">
            <a:avLst/>
          </a:prstGeom>
        </p:spPr>
        <p:txBody>
          <a:bodyPr/>
          <a:lstStyle/>
          <a:p>
            <a:fld id="{BF078882-DFE6-42D6-9DDE-A8C0AF231058}" type="datetimeFigureOut">
              <a:rPr lang="en-US" smtClean="0"/>
              <a:t>10/10/2012</a:t>
            </a:fld>
            <a:endParaRPr lang="en-US" dirty="0"/>
          </a:p>
        </p:txBody>
      </p:sp>
      <p:sp>
        <p:nvSpPr>
          <p:cNvPr id="3" name="Footer Placeholder 2"/>
          <p:cNvSpPr>
            <a:spLocks noGrp="1"/>
          </p:cNvSpPr>
          <p:nvPr>
            <p:ph type="ftr" sz="quarter" idx="11"/>
          </p:nvPr>
        </p:nvSpPr>
        <p:spPr>
          <a:xfrm>
            <a:off x="2343150" y="6356350"/>
            <a:ext cx="21717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4914900" y="6356350"/>
            <a:ext cx="1600200" cy="365125"/>
          </a:xfrm>
          <a:prstGeom prst="rect">
            <a:avLst/>
          </a:prstGeom>
        </p:spPr>
        <p:txBody>
          <a:bodyPr/>
          <a:lstStyle/>
          <a:p>
            <a:fld id="{B1FE2FF5-BDF1-41EA-94E4-62B44C4EC0F0}" type="slidenum">
              <a:rPr lang="en-US" smtClean="0"/>
              <a:t>‹#›</a:t>
            </a:fld>
            <a:endParaRPr lang="en-US" dirty="0"/>
          </a:p>
        </p:txBody>
      </p:sp>
    </p:spTree>
    <p:extLst>
      <p:ext uri="{BB962C8B-B14F-4D97-AF65-F5344CB8AC3E}">
        <p14:creationId xmlns:p14="http://schemas.microsoft.com/office/powerpoint/2010/main" val="4020053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024231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1600200"/>
            <a:ext cx="61722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42900" y="6356350"/>
            <a:ext cx="1600200" cy="365125"/>
          </a:xfrm>
          <a:prstGeom prst="rect">
            <a:avLst/>
          </a:prstGeom>
        </p:spPr>
        <p:txBody>
          <a:bodyPr/>
          <a:lstStyle/>
          <a:p>
            <a:fld id="{BF078882-DFE6-42D6-9DDE-A8C0AF231058}" type="datetimeFigureOut">
              <a:rPr lang="en-US" smtClean="0"/>
              <a:t>10/10/2012</a:t>
            </a:fld>
            <a:endParaRPr lang="en-US" dirty="0"/>
          </a:p>
        </p:txBody>
      </p:sp>
      <p:sp>
        <p:nvSpPr>
          <p:cNvPr id="5" name="Footer Placeholder 4"/>
          <p:cNvSpPr>
            <a:spLocks noGrp="1"/>
          </p:cNvSpPr>
          <p:nvPr>
            <p:ph type="ftr" sz="quarter" idx="11"/>
          </p:nvPr>
        </p:nvSpPr>
        <p:spPr>
          <a:xfrm>
            <a:off x="2343150" y="6356350"/>
            <a:ext cx="21717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4914900" y="6356350"/>
            <a:ext cx="1600200" cy="365125"/>
          </a:xfrm>
          <a:prstGeom prst="rect">
            <a:avLst/>
          </a:prstGeom>
        </p:spPr>
        <p:txBody>
          <a:bodyPr/>
          <a:lstStyle/>
          <a:p>
            <a:fld id="{B1FE2FF5-BDF1-41EA-94E4-62B44C4EC0F0}" type="slidenum">
              <a:rPr lang="en-US" smtClean="0"/>
              <a:t>‹#›</a:t>
            </a:fld>
            <a:endParaRPr lang="en-US" dirty="0"/>
          </a:p>
        </p:txBody>
      </p:sp>
    </p:spTree>
    <p:extLst>
      <p:ext uri="{BB962C8B-B14F-4D97-AF65-F5344CB8AC3E}">
        <p14:creationId xmlns:p14="http://schemas.microsoft.com/office/powerpoint/2010/main" val="29859554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74638"/>
            <a:ext cx="15430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274638"/>
            <a:ext cx="447675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42900" y="6356350"/>
            <a:ext cx="1600200" cy="365125"/>
          </a:xfrm>
          <a:prstGeom prst="rect">
            <a:avLst/>
          </a:prstGeom>
        </p:spPr>
        <p:txBody>
          <a:bodyPr/>
          <a:lstStyle/>
          <a:p>
            <a:fld id="{BF078882-DFE6-42D6-9DDE-A8C0AF231058}" type="datetimeFigureOut">
              <a:rPr lang="en-US" smtClean="0"/>
              <a:t>10/10/2012</a:t>
            </a:fld>
            <a:endParaRPr lang="en-US" dirty="0"/>
          </a:p>
        </p:txBody>
      </p:sp>
      <p:sp>
        <p:nvSpPr>
          <p:cNvPr id="5" name="Footer Placeholder 4"/>
          <p:cNvSpPr>
            <a:spLocks noGrp="1"/>
          </p:cNvSpPr>
          <p:nvPr>
            <p:ph type="ftr" sz="quarter" idx="11"/>
          </p:nvPr>
        </p:nvSpPr>
        <p:spPr>
          <a:xfrm>
            <a:off x="2343150" y="6356350"/>
            <a:ext cx="21717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4914900" y="6356350"/>
            <a:ext cx="1600200" cy="365125"/>
          </a:xfrm>
          <a:prstGeom prst="rect">
            <a:avLst/>
          </a:prstGeom>
        </p:spPr>
        <p:txBody>
          <a:bodyPr/>
          <a:lstStyle/>
          <a:p>
            <a:fld id="{B1FE2FF5-BDF1-41EA-94E4-62B44C4EC0F0}" type="slidenum">
              <a:rPr lang="en-US" smtClean="0"/>
              <a:t>‹#›</a:t>
            </a:fld>
            <a:endParaRPr lang="en-US" dirty="0"/>
          </a:p>
        </p:txBody>
      </p:sp>
    </p:spTree>
    <p:extLst>
      <p:ext uri="{BB962C8B-B14F-4D97-AF65-F5344CB8AC3E}">
        <p14:creationId xmlns:p14="http://schemas.microsoft.com/office/powerpoint/2010/main" val="3458034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Vertical">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88720" y="0"/>
            <a:ext cx="4480560" cy="6858000"/>
          </a:xfrm>
          <a:prstGeom prst="rect">
            <a:avLst/>
          </a:prstGeom>
        </p:spPr>
        <p:txBody>
          <a:bodyPr/>
          <a:lstStyle/>
          <a:p>
            <a:endParaRPr lang="en-US" dirty="0"/>
          </a:p>
        </p:txBody>
      </p:sp>
    </p:spTree>
    <p:extLst>
      <p:ext uri="{BB962C8B-B14F-4D97-AF65-F5344CB8AC3E}">
        <p14:creationId xmlns:p14="http://schemas.microsoft.com/office/powerpoint/2010/main" val="2494358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4 squares">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152400" y="3581400"/>
            <a:ext cx="3048000" cy="3076574"/>
          </a:xfrm>
          <a:prstGeom prst="rect">
            <a:avLst/>
          </a:prstGeom>
        </p:spPr>
        <p:txBody>
          <a:bodyPr/>
          <a:lstStyle/>
          <a:p>
            <a:endParaRPr lang="en-US" dirty="0"/>
          </a:p>
        </p:txBody>
      </p:sp>
      <p:sp>
        <p:nvSpPr>
          <p:cNvPr id="6" name="Picture Placeholder 8"/>
          <p:cNvSpPr>
            <a:spLocks noGrp="1"/>
          </p:cNvSpPr>
          <p:nvPr>
            <p:ph type="pic" sz="quarter" idx="14"/>
          </p:nvPr>
        </p:nvSpPr>
        <p:spPr>
          <a:xfrm>
            <a:off x="3581400" y="3581400"/>
            <a:ext cx="3048000" cy="3076574"/>
          </a:xfrm>
          <a:prstGeom prst="rect">
            <a:avLst/>
          </a:prstGeom>
        </p:spPr>
        <p:txBody>
          <a:bodyPr/>
          <a:lstStyle/>
          <a:p>
            <a:endParaRPr lang="en-US" dirty="0"/>
          </a:p>
        </p:txBody>
      </p:sp>
      <p:sp>
        <p:nvSpPr>
          <p:cNvPr id="7" name="Picture Placeholder 8"/>
          <p:cNvSpPr>
            <a:spLocks noGrp="1"/>
          </p:cNvSpPr>
          <p:nvPr>
            <p:ph type="pic" sz="quarter" idx="15"/>
          </p:nvPr>
        </p:nvSpPr>
        <p:spPr>
          <a:xfrm>
            <a:off x="152400" y="228600"/>
            <a:ext cx="3048000" cy="3076574"/>
          </a:xfrm>
          <a:prstGeom prst="rect">
            <a:avLst/>
          </a:prstGeom>
        </p:spPr>
        <p:txBody>
          <a:bodyPr/>
          <a:lstStyle/>
          <a:p>
            <a:endParaRPr lang="en-US" dirty="0"/>
          </a:p>
        </p:txBody>
      </p:sp>
      <p:sp>
        <p:nvSpPr>
          <p:cNvPr id="8" name="Picture Placeholder 8"/>
          <p:cNvSpPr>
            <a:spLocks noGrp="1"/>
          </p:cNvSpPr>
          <p:nvPr>
            <p:ph type="pic" sz="quarter" idx="16"/>
          </p:nvPr>
        </p:nvSpPr>
        <p:spPr>
          <a:xfrm>
            <a:off x="3581400" y="228600"/>
            <a:ext cx="3048000" cy="3076574"/>
          </a:xfrm>
          <a:prstGeom prst="rect">
            <a:avLst/>
          </a:prstGeom>
        </p:spPr>
        <p:txBody>
          <a:bodyPr/>
          <a:lstStyle/>
          <a:p>
            <a:endParaRPr lang="en-US" dirty="0"/>
          </a:p>
        </p:txBody>
      </p:sp>
    </p:spTree>
    <p:extLst>
      <p:ext uri="{BB962C8B-B14F-4D97-AF65-F5344CB8AC3E}">
        <p14:creationId xmlns:p14="http://schemas.microsoft.com/office/powerpoint/2010/main" val="2586942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Sq over 1 Horizontal">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8600" y="3657600"/>
            <a:ext cx="6400800" cy="29527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p:cNvSpPr>
            <a:spLocks noGrp="1"/>
          </p:cNvSpPr>
          <p:nvPr>
            <p:ph type="pic" idx="10"/>
          </p:nvPr>
        </p:nvSpPr>
        <p:spPr>
          <a:xfrm>
            <a:off x="228600" y="228600"/>
            <a:ext cx="2952750" cy="29527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p:cNvSpPr>
            <a:spLocks noGrp="1"/>
          </p:cNvSpPr>
          <p:nvPr>
            <p:ph type="pic" idx="11"/>
          </p:nvPr>
        </p:nvSpPr>
        <p:spPr>
          <a:xfrm>
            <a:off x="3657600" y="228600"/>
            <a:ext cx="2952750" cy="29527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314899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Horizontal over 2 Sq">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8600" y="3657600"/>
            <a:ext cx="2952750" cy="29527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p:cNvSpPr>
            <a:spLocks noGrp="1"/>
          </p:cNvSpPr>
          <p:nvPr>
            <p:ph type="pic" idx="10"/>
          </p:nvPr>
        </p:nvSpPr>
        <p:spPr>
          <a:xfrm>
            <a:off x="228600" y="228600"/>
            <a:ext cx="6400800" cy="29527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Picture Placeholder 2"/>
          <p:cNvSpPr>
            <a:spLocks noGrp="1"/>
          </p:cNvSpPr>
          <p:nvPr>
            <p:ph type="pic" idx="12"/>
          </p:nvPr>
        </p:nvSpPr>
        <p:spPr>
          <a:xfrm>
            <a:off x="3657600" y="3657600"/>
            <a:ext cx="2952750" cy="29527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710380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Horizontals">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8600" y="3657600"/>
            <a:ext cx="6400800" cy="29527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p:cNvSpPr>
            <a:spLocks noGrp="1"/>
          </p:cNvSpPr>
          <p:nvPr>
            <p:ph type="pic" idx="11"/>
          </p:nvPr>
        </p:nvSpPr>
        <p:spPr>
          <a:xfrm>
            <a:off x="228600" y="228600"/>
            <a:ext cx="6381750" cy="29527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335421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 Square Slide">
    <p:bg>
      <p:bgRef idx="1001">
        <a:schemeClr val="bg1"/>
      </p:bgRef>
    </p:bg>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0" y="0"/>
            <a:ext cx="6858000" cy="68580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943600" cy="1143000"/>
          </a:xfrm>
        </p:spPr>
        <p:txBody>
          <a:bodyPr/>
          <a:lstStyle/>
          <a:p>
            <a:r>
              <a:rPr lang="en-US" smtClean="0"/>
              <a:t>Click to edit Master title style</a:t>
            </a:r>
            <a:endParaRPr lang="en-US" dirty="0"/>
          </a:p>
        </p:txBody>
      </p:sp>
      <p:sp>
        <p:nvSpPr>
          <p:cNvPr id="8" name="Content Placeholder 7"/>
          <p:cNvSpPr>
            <a:spLocks noGrp="1"/>
          </p:cNvSpPr>
          <p:nvPr>
            <p:ph sz="quarter" idx="13"/>
          </p:nvPr>
        </p:nvSpPr>
        <p:spPr>
          <a:xfrm>
            <a:off x="16933" y="1600199"/>
            <a:ext cx="6841067" cy="473612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73050"/>
            <a:ext cx="2255838"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8" y="273050"/>
            <a:ext cx="3833812"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0" y="1435100"/>
            <a:ext cx="22558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2900" y="6356350"/>
            <a:ext cx="1600200" cy="365125"/>
          </a:xfrm>
          <a:prstGeom prst="rect">
            <a:avLst/>
          </a:prstGeom>
        </p:spPr>
        <p:txBody>
          <a:bodyPr/>
          <a:lstStyle/>
          <a:p>
            <a:fld id="{BF078882-DFE6-42D6-9DDE-A8C0AF231058}" type="datetimeFigureOut">
              <a:rPr lang="en-US" smtClean="0"/>
              <a:t>10/10/2012</a:t>
            </a:fld>
            <a:endParaRPr lang="en-US" dirty="0"/>
          </a:p>
        </p:txBody>
      </p:sp>
      <p:sp>
        <p:nvSpPr>
          <p:cNvPr id="6" name="Footer Placeholder 5"/>
          <p:cNvSpPr>
            <a:spLocks noGrp="1"/>
          </p:cNvSpPr>
          <p:nvPr>
            <p:ph type="ftr" sz="quarter" idx="11"/>
          </p:nvPr>
        </p:nvSpPr>
        <p:spPr>
          <a:xfrm>
            <a:off x="2343150" y="6356350"/>
            <a:ext cx="21717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4914900" y="6356350"/>
            <a:ext cx="1600200" cy="365125"/>
          </a:xfrm>
          <a:prstGeom prst="rect">
            <a:avLst/>
          </a:prstGeom>
        </p:spPr>
        <p:txBody>
          <a:bodyPr/>
          <a:lstStyle/>
          <a:p>
            <a:fld id="{B1FE2FF5-BDF1-41EA-94E4-62B44C4EC0F0}" type="slidenum">
              <a:rPr lang="en-US" smtClean="0"/>
              <a:t>‹#›</a:t>
            </a:fld>
            <a:endParaRPr lang="en-US" dirty="0"/>
          </a:p>
        </p:txBody>
      </p:sp>
    </p:spTree>
    <p:extLst>
      <p:ext uri="{BB962C8B-B14F-4D97-AF65-F5344CB8AC3E}">
        <p14:creationId xmlns:p14="http://schemas.microsoft.com/office/powerpoint/2010/main" val="76685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74638"/>
            <a:ext cx="61722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1495628016"/>
      </p:ext>
    </p:extLst>
  </p:cSld>
  <p:clrMap bg1="dk1" tx1="lt1" bg2="dk2" tx2="lt2" accent1="accent1" accent2="accent2" accent3="accent3" accent4="accent4" accent5="accent5" accent6="accent6" hlink="hlink" folHlink="folHlink"/>
  <p:sldLayoutIdLst>
    <p:sldLayoutId id="2147483685" r:id="rId1"/>
    <p:sldLayoutId id="2147483689" r:id="rId2"/>
    <p:sldLayoutId id="2147483686" r:id="rId3"/>
    <p:sldLayoutId id="2147483688" r:id="rId4"/>
    <p:sldLayoutId id="2147483687" r:id="rId5"/>
    <p:sldLayoutId id="2147483682" r:id="rId6"/>
    <p:sldLayoutId id="2147483666" r:id="rId7"/>
    <p:sldLayoutId id="2147483662" r:id="rId8"/>
    <p:sldLayoutId id="2147483681" r:id="rId9"/>
    <p:sldLayoutId id="2147483674" r:id="rId10"/>
    <p:sldLayoutId id="2147483678" r:id="rId11"/>
    <p:sldLayoutId id="2147483675" r:id="rId12"/>
    <p:sldLayoutId id="2147483676" r:id="rId13"/>
    <p:sldLayoutId id="2147483677" r:id="rId14"/>
    <p:sldLayoutId id="2147483679" r:id="rId15"/>
    <p:sldLayoutId id="2147483680" r:id="rId16"/>
    <p:sldLayoutId id="2147483690" r:id="rId17"/>
    <p:sldLayoutId id="2147483683" r:id="rId18"/>
    <p:sldLayoutId id="2147483684" r:id="rId1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75.xml"/><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76.xml"/><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77.xml"/><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06.jpe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microsoft.com/office/2007/relationships/hdphoto" Target="../media/hdphoto5.wdp"/><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48.jpeg"/><Relationship Id="rId4" Type="http://schemas.openxmlformats.org/officeDocument/2006/relationships/image" Target="../media/image47.jpeg"/></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0.jpeg"/><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microsoft.com/office/2007/relationships/hdphoto" Target="../media/hdphoto8.wdp"/></Relationships>
</file>

<file path=ppt/slides/_rels/slide8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microsoft.com/office/2007/relationships/hdphoto" Target="../media/hdphoto9.wdp"/></Relationships>
</file>

<file path=ppt/slides/_rels/slide8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6858000" cy="6858000"/>
            <a:chOff x="0" y="0"/>
            <a:chExt cx="6858000" cy="6858000"/>
          </a:xfrm>
        </p:grpSpPr>
        <p:sp>
          <p:nvSpPr>
            <p:cNvPr id="3" name="Rectangle 2"/>
            <p:cNvSpPr/>
            <p:nvPr/>
          </p:nvSpPr>
          <p:spPr>
            <a:xfrm>
              <a:off x="0" y="0"/>
              <a:ext cx="6858000" cy="6858000"/>
            </a:xfrm>
            <a:prstGeom prst="rect">
              <a:avLst/>
            </a:prstGeom>
            <a:blipFill>
              <a:blip r:embed="rId3"/>
              <a:tile tx="0" ty="0" sx="100000" sy="100000" flip="none" algn="tl"/>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Show notes:</a:t>
              </a:r>
            </a:p>
            <a:p>
              <a:pPr algn="ctr"/>
              <a:endParaRPr lang="en-US" sz="3600" dirty="0" smtClean="0"/>
            </a:p>
            <a:p>
              <a:r>
                <a:rPr lang="en-US" sz="2800" dirty="0" smtClean="0"/>
                <a:t>1.  THIS IS A SQUARE FORMATTED SHOW</a:t>
              </a:r>
            </a:p>
            <a:p>
              <a:endParaRPr lang="en-US" sz="2800" dirty="0"/>
            </a:p>
            <a:p>
              <a:pPr marL="342900" indent="-342900">
                <a:buAutoNum type="arabicPeriod" startAt="2"/>
              </a:pPr>
              <a:r>
                <a:rPr lang="en-US" sz="2800" dirty="0" smtClean="0"/>
                <a:t>Zoom the projector to fill the screen </a:t>
              </a:r>
            </a:p>
            <a:p>
              <a:r>
                <a:rPr lang="en-US" sz="2800" dirty="0"/>
                <a:t>	</a:t>
              </a:r>
              <a:r>
                <a:rPr lang="en-US" sz="2800" dirty="0" smtClean="0"/>
                <a:t>top-to-bottom with this slide.</a:t>
              </a:r>
            </a:p>
            <a:p>
              <a:r>
                <a:rPr lang="en-US" sz="2800" dirty="0" smtClean="0"/>
                <a:t>3.  Focus on this slide</a:t>
              </a:r>
            </a:p>
            <a:p>
              <a:pPr marL="342900" indent="-342900">
                <a:buAutoNum type="arabicPeriod" startAt="2"/>
              </a:pPr>
              <a:endParaRPr lang="en-US" sz="2800" dirty="0"/>
            </a:p>
            <a:p>
              <a:r>
                <a:rPr lang="en-US" sz="2800" dirty="0"/>
                <a:t>4</a:t>
              </a:r>
              <a:r>
                <a:rPr lang="en-US" sz="2800" dirty="0" smtClean="0"/>
                <a:t>.  Hide this slide (Slide Show/Hide Slide) and begin on the ASRAS title slide.              </a:t>
              </a:r>
            </a:p>
            <a:p>
              <a:pPr algn="ctr"/>
              <a:r>
                <a:rPr lang="en-US" sz="2800" dirty="0" smtClean="0">
                  <a:solidFill>
                    <a:srgbClr val="FF0000"/>
                  </a:solidFill>
                </a:rPr>
                <a:t>(see additional notes below for this slide)</a:t>
              </a:r>
              <a:endParaRPr lang="en-US" sz="2800" dirty="0">
                <a:solidFill>
                  <a:srgbClr val="FF0000"/>
                </a:solidFill>
              </a:endParaRPr>
            </a:p>
          </p:txBody>
        </p:sp>
        <p:sp>
          <p:nvSpPr>
            <p:cNvPr id="2" name="TextBox 1"/>
            <p:cNvSpPr txBox="1"/>
            <p:nvPr/>
          </p:nvSpPr>
          <p:spPr>
            <a:xfrm>
              <a:off x="1632836" y="152400"/>
              <a:ext cx="3512500" cy="707886"/>
            </a:xfrm>
            <a:prstGeom prst="rect">
              <a:avLst/>
            </a:prstGeom>
            <a:noFill/>
          </p:spPr>
          <p:txBody>
            <a:bodyPr wrap="none" rtlCol="0">
              <a:spAutoFit/>
            </a:bodyPr>
            <a:lstStyle/>
            <a:p>
              <a:r>
                <a:rPr lang="en-US" sz="4000" dirty="0" smtClean="0"/>
                <a:t>HIDE THIS SLIDE</a:t>
              </a:r>
              <a:endParaRPr lang="en-US" sz="4000" dirty="0"/>
            </a:p>
          </p:txBody>
        </p:sp>
      </p:grpSp>
    </p:spTree>
    <p:extLst>
      <p:ext uri="{BB962C8B-B14F-4D97-AF65-F5344CB8AC3E}">
        <p14:creationId xmlns:p14="http://schemas.microsoft.com/office/powerpoint/2010/main" val="3254797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1150612"/>
            <a:ext cx="6858000" cy="4556777"/>
          </a:xfrm>
        </p:spPr>
      </p:pic>
    </p:spTree>
    <p:extLst>
      <p:ext uri="{BB962C8B-B14F-4D97-AF65-F5344CB8AC3E}">
        <p14:creationId xmlns:p14="http://schemas.microsoft.com/office/powerpoint/2010/main" val="99201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a:ext>
            </a:extLst>
          </a:blip>
          <a:stretch>
            <a:fillRect/>
          </a:stretch>
        </p:blipFill>
        <p:spPr>
          <a:xfrm>
            <a:off x="0" y="1145233"/>
            <a:ext cx="6858000" cy="4567535"/>
          </a:xfrm>
        </p:spPr>
      </p:pic>
    </p:spTree>
    <p:extLst>
      <p:ext uri="{BB962C8B-B14F-4D97-AF65-F5344CB8AC3E}">
        <p14:creationId xmlns:p14="http://schemas.microsoft.com/office/powerpoint/2010/main" val="61004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324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Cloud-free Satellite view of N. America</a:t>
            </a:r>
            <a:endParaRPr lang="en-US" sz="2800"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54024"/>
            <a:ext cx="6858000" cy="4949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855012"/>
      </p:ext>
    </p:extLst>
  </p:cSld>
  <p:clrMapOvr>
    <a:masterClrMapping/>
  </p:clrMapOvr>
  <mc:AlternateContent xmlns:mc="http://schemas.openxmlformats.org/markup-compatibility/2006" xmlns:p14="http://schemas.microsoft.com/office/powerpoint/2010/main">
    <mc:Choice Requires="p14">
      <p:transition spd="slow" p14:dur="3500">
        <p:fade/>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cstate="print">
            <a:extLst>
              <a:ext uri="{28A0092B-C50C-407E-A947-70E740481C1C}">
                <a14:useLocalDpi xmlns:a14="http://schemas.microsoft.com/office/drawing/2010/main"/>
              </a:ext>
            </a:extLst>
          </a:blip>
          <a:stretch>
            <a:fillRect/>
          </a:stretch>
        </p:blipFill>
        <p:spPr>
          <a:xfrm>
            <a:off x="0" y="1146566"/>
            <a:ext cx="6858000" cy="4564868"/>
          </a:xfrm>
        </p:spPr>
      </p:pic>
    </p:spTree>
    <p:extLst>
      <p:ext uri="{BB962C8B-B14F-4D97-AF65-F5344CB8AC3E}">
        <p14:creationId xmlns:p14="http://schemas.microsoft.com/office/powerpoint/2010/main" val="345404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57013" y="1189038"/>
            <a:ext cx="6743973" cy="4479925"/>
          </a:xfrm>
        </p:spPr>
      </p:pic>
    </p:spTree>
    <p:extLst>
      <p:ext uri="{BB962C8B-B14F-4D97-AF65-F5344CB8AC3E}">
        <p14:creationId xmlns:p14="http://schemas.microsoft.com/office/powerpoint/2010/main" val="377677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Example of bad lighting</a:t>
            </a:r>
            <a:endParaRPr 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4375" y="1428750"/>
            <a:ext cx="5429250" cy="5429250"/>
          </a:xfrm>
          <a:prstGeom prst="rect">
            <a:avLst/>
          </a:prstGeom>
        </p:spPr>
      </p:pic>
    </p:spTree>
    <p:extLst>
      <p:ext uri="{BB962C8B-B14F-4D97-AF65-F5344CB8AC3E}">
        <p14:creationId xmlns:p14="http://schemas.microsoft.com/office/powerpoint/2010/main" val="12531930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Example of good lighting</a:t>
            </a:r>
            <a:endParaRPr 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4375" y="1428750"/>
            <a:ext cx="5429250" cy="5429250"/>
          </a:xfrm>
          <a:prstGeom prst="rect">
            <a:avLst/>
          </a:prstGeom>
        </p:spPr>
      </p:pic>
    </p:spTree>
    <p:extLst>
      <p:ext uri="{BB962C8B-B14F-4D97-AF65-F5344CB8AC3E}">
        <p14:creationId xmlns:p14="http://schemas.microsoft.com/office/powerpoint/2010/main" val="37536300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Example of Bad Lighting</a:t>
            </a:r>
            <a:endParaRPr 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3900" y="1447800"/>
            <a:ext cx="5372100" cy="5372100"/>
          </a:xfrm>
          <a:prstGeom prst="rect">
            <a:avLst/>
          </a:prstGeom>
        </p:spPr>
      </p:pic>
    </p:spTree>
    <p:extLst>
      <p:ext uri="{BB962C8B-B14F-4D97-AF65-F5344CB8AC3E}">
        <p14:creationId xmlns:p14="http://schemas.microsoft.com/office/powerpoint/2010/main" val="29929953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Example of good lighting</a:t>
            </a:r>
            <a:endParaRPr 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1525" y="1524000"/>
            <a:ext cx="5314950" cy="5314950"/>
          </a:xfrm>
          <a:prstGeom prst="rect">
            <a:avLst/>
          </a:prstGeom>
        </p:spPr>
      </p:pic>
    </p:spTree>
    <p:extLst>
      <p:ext uri="{BB962C8B-B14F-4D97-AF65-F5344CB8AC3E}">
        <p14:creationId xmlns:p14="http://schemas.microsoft.com/office/powerpoint/2010/main" val="2482465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Start at Home</a:t>
            </a:r>
            <a:endParaRPr lang="en-US" sz="2800"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42900" y="1658824"/>
            <a:ext cx="6172200" cy="4408714"/>
          </a:xfrm>
        </p:spPr>
      </p:pic>
    </p:spTree>
    <p:extLst>
      <p:ext uri="{BB962C8B-B14F-4D97-AF65-F5344CB8AC3E}">
        <p14:creationId xmlns:p14="http://schemas.microsoft.com/office/powerpoint/2010/main" val="77349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Tour of facilities</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808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42900" y="1658824"/>
            <a:ext cx="6172200" cy="4408714"/>
          </a:xfrm>
        </p:spPr>
      </p:pic>
    </p:spTree>
    <p:extLst>
      <p:ext uri="{BB962C8B-B14F-4D97-AF65-F5344CB8AC3E}">
        <p14:creationId xmlns:p14="http://schemas.microsoft.com/office/powerpoint/2010/main" val="121070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143000" y="0"/>
            <a:ext cx="4535424" cy="6827521"/>
          </a:xfrm>
        </p:spPr>
      </p:pic>
      <p:sp>
        <p:nvSpPr>
          <p:cNvPr id="2" name="Title 1"/>
          <p:cNvSpPr>
            <a:spLocks noGrp="1"/>
          </p:cNvSpPr>
          <p:nvPr>
            <p:ph type="title"/>
          </p:nvPr>
        </p:nvSpPr>
        <p:spPr/>
        <p:txBody>
          <a:bodyPr>
            <a:normAutofit/>
          </a:bodyPr>
          <a:lstStyle/>
          <a:p>
            <a:r>
              <a:rPr lang="en-US" sz="3200" dirty="0" smtClean="0"/>
              <a:t>Goodnight . . . and Clear Skies.</a:t>
            </a:r>
            <a:endParaRPr lang="en-US" sz="3200" dirty="0"/>
          </a:p>
        </p:txBody>
      </p:sp>
      <p:sp>
        <p:nvSpPr>
          <p:cNvPr id="3" name="TextBox 2"/>
          <p:cNvSpPr txBox="1"/>
          <p:nvPr/>
        </p:nvSpPr>
        <p:spPr>
          <a:xfrm>
            <a:off x="1848568" y="1002268"/>
            <a:ext cx="3160865" cy="369332"/>
          </a:xfrm>
          <a:prstGeom prst="rect">
            <a:avLst/>
          </a:prstGeom>
          <a:noFill/>
        </p:spPr>
        <p:txBody>
          <a:bodyPr wrap="none" rtlCol="0">
            <a:spAutoFit/>
          </a:bodyPr>
          <a:lstStyle/>
          <a:p>
            <a:r>
              <a:rPr lang="en-US" dirty="0" smtClean="0">
                <a:latin typeface="Tahoma" pitchFamily="34" charset="0"/>
                <a:ea typeface="Tahoma" pitchFamily="34" charset="0"/>
                <a:cs typeface="Tahoma" pitchFamily="34" charset="0"/>
              </a:rPr>
              <a:t>www.rochesterastronomy.org</a:t>
            </a:r>
            <a:endParaRPr lang="en-US"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150676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7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Grp="1" noChangeAspect="1" noChangeArrowheads="1"/>
          </p:cNvPicPr>
          <p:nvPr>
            <p:ph sz="quarter" idx="10"/>
          </p:nvPr>
        </p:nvPicPr>
        <p:blipFill>
          <a:blip r:embed="rId3">
            <a:extLst>
              <a:ext uri="{28A0092B-C50C-407E-A947-70E740481C1C}">
                <a14:useLocalDpi xmlns:a14="http://schemas.microsoft.com/office/drawing/2010/main"/>
              </a:ext>
            </a:extLst>
          </a:blip>
          <a:srcRect/>
          <a:stretch>
            <a:fillRect/>
          </a:stretch>
        </p:blipFill>
        <p:spPr bwMode="auto">
          <a:xfrm>
            <a:off x="0" y="857250"/>
            <a:ext cx="6858000" cy="514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575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preferRelativeResize="0">
            <a:picLocks noGrp="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457200" y="0"/>
            <a:ext cx="7467600" cy="6858000"/>
          </a:xfrm>
        </p:spPr>
      </p:pic>
    </p:spTree>
    <p:extLst>
      <p:ext uri="{BB962C8B-B14F-4D97-AF65-F5344CB8AC3E}">
        <p14:creationId xmlns:p14="http://schemas.microsoft.com/office/powerpoint/2010/main" val="309969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57013" y="1189038"/>
            <a:ext cx="6743973" cy="4479925"/>
          </a:xfrm>
        </p:spPr>
      </p:pic>
    </p:spTree>
    <p:extLst>
      <p:ext uri="{BB962C8B-B14F-4D97-AF65-F5344CB8AC3E}">
        <p14:creationId xmlns:p14="http://schemas.microsoft.com/office/powerpoint/2010/main" val="301141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4294967295"/>
          </p:nvPr>
        </p:nvPicPr>
        <p:blipFill>
          <a:blip r:embed="rId3" cstate="screen">
            <a:extLst>
              <a:ext uri="{28A0092B-C50C-407E-A947-70E740481C1C}">
                <a14:useLocalDpi xmlns:a14="http://schemas.microsoft.com/office/drawing/2010/main"/>
              </a:ext>
            </a:extLst>
          </a:blip>
          <a:stretch>
            <a:fillRect/>
          </a:stretch>
        </p:blipFill>
        <p:spPr>
          <a:xfrm>
            <a:off x="24536" y="1325880"/>
            <a:ext cx="6808928" cy="4206240"/>
          </a:xfrm>
          <a:prstGeom prst="rect">
            <a:avLst/>
          </a:prstGeom>
        </p:spPr>
      </p:pic>
    </p:spTree>
    <p:extLst>
      <p:ext uri="{BB962C8B-B14F-4D97-AF65-F5344CB8AC3E}">
        <p14:creationId xmlns:p14="http://schemas.microsoft.com/office/powerpoint/2010/main" val="55999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0" y="1151165"/>
            <a:ext cx="6858000" cy="4555671"/>
          </a:xfrm>
        </p:spPr>
      </p:pic>
    </p:spTree>
    <p:extLst>
      <p:ext uri="{BB962C8B-B14F-4D97-AF65-F5344CB8AC3E}">
        <p14:creationId xmlns:p14="http://schemas.microsoft.com/office/powerpoint/2010/main" val="397391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70696" y="1189038"/>
            <a:ext cx="6716607" cy="4479925"/>
          </a:xfrm>
        </p:spPr>
      </p:pic>
    </p:spTree>
    <p:extLst>
      <p:ext uri="{BB962C8B-B14F-4D97-AF65-F5344CB8AC3E}">
        <p14:creationId xmlns:p14="http://schemas.microsoft.com/office/powerpoint/2010/main" val="385703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0" y="1151165"/>
            <a:ext cx="6858000" cy="4555671"/>
          </a:xfrm>
        </p:spPr>
      </p:pic>
    </p:spTree>
    <p:extLst>
      <p:ext uri="{BB962C8B-B14F-4D97-AF65-F5344CB8AC3E}">
        <p14:creationId xmlns:p14="http://schemas.microsoft.com/office/powerpoint/2010/main" val="224297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57013" y="1189038"/>
            <a:ext cx="6743973" cy="4479925"/>
          </a:xfrm>
        </p:spPr>
      </p:pic>
    </p:spTree>
    <p:extLst>
      <p:ext uri="{BB962C8B-B14F-4D97-AF65-F5344CB8AC3E}">
        <p14:creationId xmlns:p14="http://schemas.microsoft.com/office/powerpoint/2010/main" val="285245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ASRAS at Ionia</a:t>
            </a:r>
            <a:endParaRPr lang="en-US" dirty="0"/>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1460753"/>
            <a:ext cx="6858000" cy="3936494"/>
          </a:xfrm>
        </p:spPr>
      </p:pic>
      <p:sp>
        <p:nvSpPr>
          <p:cNvPr id="3" name="TextBox 2"/>
          <p:cNvSpPr txBox="1"/>
          <p:nvPr/>
        </p:nvSpPr>
        <p:spPr>
          <a:xfrm>
            <a:off x="2154934" y="5334000"/>
            <a:ext cx="2548133" cy="276999"/>
          </a:xfrm>
          <a:prstGeom prst="rect">
            <a:avLst/>
          </a:prstGeom>
          <a:noFill/>
        </p:spPr>
        <p:txBody>
          <a:bodyPr wrap="none" rtlCol="0">
            <a:spAutoFit/>
          </a:bodyPr>
          <a:lstStyle/>
          <a:p>
            <a:r>
              <a:rPr lang="en-US" sz="1200" dirty="0" smtClean="0">
                <a:solidFill>
                  <a:schemeClr val="tx1">
                    <a:lumMod val="65000"/>
                  </a:schemeClr>
                </a:solidFill>
                <a:latin typeface="Tahoma" pitchFamily="34" charset="0"/>
                <a:ea typeface="Tahoma" pitchFamily="34" charset="0"/>
                <a:cs typeface="Tahoma" pitchFamily="34" charset="0"/>
              </a:rPr>
              <a:t>Produced by Don Chamberlin 2012</a:t>
            </a:r>
            <a:endParaRPr lang="en-US" sz="1200" dirty="0">
              <a:solidFill>
                <a:schemeClr val="tx1">
                  <a:lumMod val="65000"/>
                </a:scheme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027024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sz="quarter" idx="10"/>
          </p:nvPr>
        </p:nvPicPr>
        <p:blipFill>
          <a:blip r:embed="rId2" cstate="print">
            <a:extLst>
              <a:ext uri="{28A0092B-C50C-407E-A947-70E740481C1C}">
                <a14:useLocalDpi xmlns:a14="http://schemas.microsoft.com/office/drawing/2010/main"/>
              </a:ext>
            </a:extLst>
          </a:blip>
          <a:stretch>
            <a:fillRect/>
          </a:stretch>
        </p:blipFill>
        <p:spPr>
          <a:xfrm>
            <a:off x="1151168" y="0"/>
            <a:ext cx="4555664" cy="6858000"/>
          </a:xfrm>
        </p:spPr>
      </p:pic>
    </p:spTree>
    <p:extLst>
      <p:ext uri="{BB962C8B-B14F-4D97-AF65-F5344CB8AC3E}">
        <p14:creationId xmlns:p14="http://schemas.microsoft.com/office/powerpoint/2010/main" val="2616389615"/>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a:off x="0" y="1151930"/>
            <a:ext cx="6858000" cy="4554140"/>
          </a:xfrm>
        </p:spPr>
      </p:pic>
    </p:spTree>
    <p:extLst>
      <p:ext uri="{BB962C8B-B14F-4D97-AF65-F5344CB8AC3E}">
        <p14:creationId xmlns:p14="http://schemas.microsoft.com/office/powerpoint/2010/main" val="58160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9935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4294967295"/>
          </p:nvPr>
        </p:nvPicPr>
        <p:blipFill>
          <a:blip r:embed="rId3" cstate="screen">
            <a:extLst>
              <a:ext uri="{28A0092B-C50C-407E-A947-70E740481C1C}">
                <a14:useLocalDpi xmlns:a14="http://schemas.microsoft.com/office/drawing/2010/main"/>
              </a:ext>
            </a:extLst>
          </a:blip>
          <a:stretch>
            <a:fillRect/>
          </a:stretch>
        </p:blipFill>
        <p:spPr>
          <a:xfrm>
            <a:off x="0" y="1151165"/>
            <a:ext cx="6858000" cy="4555671"/>
          </a:xfrm>
          <a:prstGeom prst="rect">
            <a:avLst/>
          </a:prstGeom>
        </p:spPr>
      </p:pic>
    </p:spTree>
    <p:extLst>
      <p:ext uri="{BB962C8B-B14F-4D97-AF65-F5344CB8AC3E}">
        <p14:creationId xmlns:p14="http://schemas.microsoft.com/office/powerpoint/2010/main" val="206864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4294967295"/>
          </p:nvPr>
        </p:nvPicPr>
        <p:blipFill>
          <a:blip r:embed="rId3" cstate="screen">
            <a:extLst>
              <a:ext uri="{28A0092B-C50C-407E-A947-70E740481C1C}">
                <a14:useLocalDpi xmlns:a14="http://schemas.microsoft.com/office/drawing/2010/main"/>
              </a:ext>
            </a:extLst>
          </a:blip>
          <a:stretch>
            <a:fillRect/>
          </a:stretch>
        </p:blipFill>
        <p:spPr>
          <a:xfrm>
            <a:off x="0" y="1151165"/>
            <a:ext cx="6858000" cy="4555671"/>
          </a:xfrm>
          <a:prstGeom prst="rect">
            <a:avLst/>
          </a:prstGeom>
        </p:spPr>
      </p:pic>
    </p:spTree>
    <p:extLst>
      <p:ext uri="{BB962C8B-B14F-4D97-AF65-F5344CB8AC3E}">
        <p14:creationId xmlns:p14="http://schemas.microsoft.com/office/powerpoint/2010/main" val="70913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4294967295"/>
          </p:nvPr>
        </p:nvPicPr>
        <p:blipFill>
          <a:blip r:embed="rId3" cstate="screen">
            <a:extLst>
              <a:ext uri="{28A0092B-C50C-407E-A947-70E740481C1C}">
                <a14:useLocalDpi xmlns:a14="http://schemas.microsoft.com/office/drawing/2010/main"/>
              </a:ext>
            </a:extLst>
          </a:blip>
          <a:stretch>
            <a:fillRect/>
          </a:stretch>
        </p:blipFill>
        <p:spPr>
          <a:xfrm rot="5400000">
            <a:off x="0" y="1151165"/>
            <a:ext cx="6858000" cy="4555671"/>
          </a:xfrm>
          <a:prstGeom prst="rect">
            <a:avLst/>
          </a:prstGeom>
        </p:spPr>
      </p:pic>
    </p:spTree>
    <p:extLst>
      <p:ext uri="{BB962C8B-B14F-4D97-AF65-F5344CB8AC3E}">
        <p14:creationId xmlns:p14="http://schemas.microsoft.com/office/powerpoint/2010/main" val="189159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4275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858379"/>
            <a:ext cx="6858000" cy="5141243"/>
          </a:xfrm>
        </p:spPr>
      </p:pic>
    </p:spTree>
    <p:extLst>
      <p:ext uri="{BB962C8B-B14F-4D97-AF65-F5344CB8AC3E}">
        <p14:creationId xmlns:p14="http://schemas.microsoft.com/office/powerpoint/2010/main" val="137899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0" y="1150609"/>
            <a:ext cx="6858000" cy="4556782"/>
          </a:xfrm>
        </p:spPr>
      </p:pic>
    </p:spTree>
    <p:extLst>
      <p:ext uri="{BB962C8B-B14F-4D97-AF65-F5344CB8AC3E}">
        <p14:creationId xmlns:p14="http://schemas.microsoft.com/office/powerpoint/2010/main" val="117254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5681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0" y="1379736"/>
            <a:ext cx="6858000" cy="4553913"/>
          </a:xfrm>
        </p:spPr>
      </p:pic>
    </p:spTree>
    <p:extLst>
      <p:ext uri="{BB962C8B-B14F-4D97-AF65-F5344CB8AC3E}">
        <p14:creationId xmlns:p14="http://schemas.microsoft.com/office/powerpoint/2010/main" val="240464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a:ext>
            </a:extLst>
          </a:blip>
          <a:stretch>
            <a:fillRect/>
          </a:stretch>
        </p:blipFill>
        <p:spPr>
          <a:xfrm>
            <a:off x="0" y="1151165"/>
            <a:ext cx="6858000" cy="4555670"/>
          </a:xfrm>
        </p:spPr>
      </p:pic>
    </p:spTree>
    <p:extLst>
      <p:ext uri="{BB962C8B-B14F-4D97-AF65-F5344CB8AC3E}">
        <p14:creationId xmlns:p14="http://schemas.microsoft.com/office/powerpoint/2010/main" val="357962977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cstate="print">
            <a:extLst>
              <a:ext uri="{28A0092B-C50C-407E-A947-70E740481C1C}">
                <a14:useLocalDpi xmlns:a14="http://schemas.microsoft.com/office/drawing/2010/main"/>
              </a:ext>
            </a:extLst>
          </a:blip>
          <a:stretch>
            <a:fillRect/>
          </a:stretch>
        </p:blipFill>
        <p:spPr>
          <a:xfrm>
            <a:off x="0" y="1151927"/>
            <a:ext cx="6858000" cy="4554146"/>
          </a:xfrm>
        </p:spPr>
      </p:pic>
    </p:spTree>
    <p:extLst>
      <p:ext uri="{BB962C8B-B14F-4D97-AF65-F5344CB8AC3E}">
        <p14:creationId xmlns:p14="http://schemas.microsoft.com/office/powerpoint/2010/main" val="174779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it all started</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211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71950" y="1371600"/>
            <a:ext cx="2314575" cy="4457700"/>
          </a:xfrm>
          <a:prstGeom prst="rect">
            <a:avLst/>
          </a:prstGeom>
        </p:spPr>
      </p:pic>
      <p:sp>
        <p:nvSpPr>
          <p:cNvPr id="5" name="TextBox 4"/>
          <p:cNvSpPr txBox="1"/>
          <p:nvPr/>
        </p:nvSpPr>
        <p:spPr>
          <a:xfrm>
            <a:off x="542925" y="228601"/>
            <a:ext cx="6372225" cy="954107"/>
          </a:xfrm>
          <a:prstGeom prst="rect">
            <a:avLst/>
          </a:prstGeom>
          <a:noFill/>
        </p:spPr>
        <p:txBody>
          <a:bodyPr wrap="square" rtlCol="0">
            <a:spAutoFit/>
          </a:bodyPr>
          <a:lstStyle/>
          <a:p>
            <a:r>
              <a:rPr lang="en-US" sz="3200" dirty="0" smtClean="0">
                <a:solidFill>
                  <a:srgbClr val="FFC000"/>
                </a:solidFill>
                <a:latin typeface="Arial" pitchFamily="34" charset="0"/>
                <a:cs typeface="Arial" pitchFamily="34" charset="0"/>
              </a:rPr>
              <a:t>Rochester Academy of Science </a:t>
            </a:r>
          </a:p>
          <a:p>
            <a:r>
              <a:rPr lang="en-US" sz="2400" dirty="0" smtClean="0">
                <a:solidFill>
                  <a:srgbClr val="FFC000"/>
                </a:solidFill>
                <a:latin typeface="Arial" pitchFamily="34" charset="0"/>
                <a:cs typeface="Arial" pitchFamily="34" charset="0"/>
              </a:rPr>
              <a:t> Established in 1881</a:t>
            </a:r>
            <a:endParaRPr lang="en-US" sz="2400" dirty="0">
              <a:solidFill>
                <a:srgbClr val="FFC000"/>
              </a:solidFill>
              <a:latin typeface="Arial" pitchFamily="34" charset="0"/>
              <a:cs typeface="Arial" pitchFamily="34" charset="0"/>
            </a:endParaRPr>
          </a:p>
        </p:txBody>
      </p:sp>
      <p:sp>
        <p:nvSpPr>
          <p:cNvPr id="6" name="TextBox 5"/>
          <p:cNvSpPr txBox="1"/>
          <p:nvPr/>
        </p:nvSpPr>
        <p:spPr>
          <a:xfrm>
            <a:off x="542925" y="1715632"/>
            <a:ext cx="2886075" cy="2246769"/>
          </a:xfrm>
          <a:prstGeom prst="rect">
            <a:avLst/>
          </a:prstGeom>
          <a:noFill/>
        </p:spPr>
        <p:txBody>
          <a:bodyPr wrap="square" rtlCol="0">
            <a:spAutoFit/>
          </a:bodyPr>
          <a:lstStyle/>
          <a:p>
            <a:pPr marL="285750" indent="-285750">
              <a:buFont typeface="Arial" pitchFamily="34" charset="0"/>
              <a:buChar char="•"/>
            </a:pPr>
            <a:r>
              <a:rPr lang="en-US" sz="2800" b="1" dirty="0" smtClean="0">
                <a:solidFill>
                  <a:srgbClr val="00B0F0"/>
                </a:solidFill>
                <a:latin typeface="Arial" pitchFamily="34" charset="0"/>
                <a:cs typeface="Arial" pitchFamily="34" charset="0"/>
              </a:rPr>
              <a:t>Astronomy</a:t>
            </a:r>
          </a:p>
          <a:p>
            <a:pPr marL="285750" indent="-285750">
              <a:buFont typeface="Arial" pitchFamily="34" charset="0"/>
              <a:buChar char="•"/>
            </a:pPr>
            <a:r>
              <a:rPr lang="en-US" sz="2800" b="1" dirty="0" smtClean="0">
                <a:solidFill>
                  <a:srgbClr val="00B0F0"/>
                </a:solidFill>
                <a:latin typeface="Arial" pitchFamily="34" charset="0"/>
                <a:cs typeface="Arial" pitchFamily="34" charset="0"/>
              </a:rPr>
              <a:t>Anthropology</a:t>
            </a:r>
          </a:p>
          <a:p>
            <a:pPr marL="285750" indent="-285750">
              <a:buFont typeface="Arial" pitchFamily="34" charset="0"/>
              <a:buChar char="•"/>
            </a:pPr>
            <a:r>
              <a:rPr lang="en-US" sz="2800" b="1" dirty="0" smtClean="0">
                <a:solidFill>
                  <a:srgbClr val="00B0F0"/>
                </a:solidFill>
                <a:latin typeface="Arial" pitchFamily="34" charset="0"/>
                <a:cs typeface="Arial" pitchFamily="34" charset="0"/>
              </a:rPr>
              <a:t>Life Sciences</a:t>
            </a:r>
          </a:p>
          <a:p>
            <a:pPr marL="285750" indent="-285750">
              <a:buFont typeface="Arial" pitchFamily="34" charset="0"/>
              <a:buChar char="•"/>
            </a:pPr>
            <a:r>
              <a:rPr lang="en-US" sz="2800" b="1" dirty="0" smtClean="0">
                <a:solidFill>
                  <a:srgbClr val="00B0F0"/>
                </a:solidFill>
                <a:latin typeface="Arial" pitchFamily="34" charset="0"/>
                <a:cs typeface="Arial" pitchFamily="34" charset="0"/>
              </a:rPr>
              <a:t>Mineral</a:t>
            </a:r>
          </a:p>
          <a:p>
            <a:pPr marL="285750" indent="-285750">
              <a:buFont typeface="Arial" pitchFamily="34" charset="0"/>
              <a:buChar char="•"/>
            </a:pPr>
            <a:r>
              <a:rPr lang="en-US" sz="2800" b="1" dirty="0" smtClean="0">
                <a:solidFill>
                  <a:srgbClr val="00B0F0"/>
                </a:solidFill>
                <a:latin typeface="Arial" pitchFamily="34" charset="0"/>
                <a:cs typeface="Arial" pitchFamily="34" charset="0"/>
              </a:rPr>
              <a:t>Fossil</a:t>
            </a:r>
            <a:endParaRPr lang="en-US" sz="2800" b="1" dirty="0">
              <a:solidFill>
                <a:srgbClr val="00B0F0"/>
              </a:solidFill>
              <a:latin typeface="Arial" pitchFamily="34" charset="0"/>
              <a:cs typeface="Arial" pitchFamily="34" charset="0"/>
            </a:endParaRPr>
          </a:p>
        </p:txBody>
      </p:sp>
    </p:spTree>
    <p:extLst>
      <p:ext uri="{BB962C8B-B14F-4D97-AF65-F5344CB8AC3E}">
        <p14:creationId xmlns:p14="http://schemas.microsoft.com/office/powerpoint/2010/main" val="61496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idx="11"/>
          </p:nvPr>
        </p:nvPicPr>
        <p:blipFill>
          <a:blip r:embed="rId4" cstate="screen">
            <a:extLst>
              <a:ext uri="{28A0092B-C50C-407E-A947-70E740481C1C}">
                <a14:useLocalDpi xmlns:a14="http://schemas.microsoft.com/office/drawing/2010/main"/>
              </a:ext>
            </a:extLst>
          </a:blip>
          <a:srcRect/>
          <a:stretch>
            <a:fillRect/>
          </a:stretch>
        </p:blipFill>
        <p:spPr/>
      </p:pic>
      <p:sp>
        <p:nvSpPr>
          <p:cNvPr id="7" name="TextBox 6"/>
          <p:cNvSpPr txBox="1"/>
          <p:nvPr/>
        </p:nvSpPr>
        <p:spPr>
          <a:xfrm>
            <a:off x="228600" y="533400"/>
            <a:ext cx="3048000" cy="584775"/>
          </a:xfrm>
          <a:prstGeom prst="rect">
            <a:avLst/>
          </a:prstGeom>
          <a:noFill/>
        </p:spPr>
        <p:txBody>
          <a:bodyPr wrap="square" rtlCol="0">
            <a:spAutoFit/>
          </a:bodyPr>
          <a:lstStyle/>
          <a:p>
            <a:r>
              <a:rPr lang="en-US" sz="3200" dirty="0">
                <a:solidFill>
                  <a:srgbClr val="FFC000"/>
                </a:solidFill>
                <a:latin typeface="Arial" pitchFamily="34" charset="0"/>
                <a:cs typeface="Arial" pitchFamily="34" charset="0"/>
              </a:rPr>
              <a:t>Lewis A Swift</a:t>
            </a:r>
          </a:p>
        </p:txBody>
      </p:sp>
      <p:sp>
        <p:nvSpPr>
          <p:cNvPr id="8" name="TextBox 7"/>
          <p:cNvSpPr txBox="1"/>
          <p:nvPr/>
        </p:nvSpPr>
        <p:spPr>
          <a:xfrm>
            <a:off x="381000" y="1295400"/>
            <a:ext cx="3048000" cy="1477328"/>
          </a:xfrm>
          <a:prstGeom prst="rect">
            <a:avLst/>
          </a:prstGeom>
          <a:noFill/>
        </p:spPr>
        <p:txBody>
          <a:bodyPr wrap="square" rtlCol="0">
            <a:spAutoFit/>
          </a:bodyPr>
          <a:lstStyle/>
          <a:p>
            <a:pPr marL="285750" indent="-285750">
              <a:buFont typeface="Arial" pitchFamily="34" charset="0"/>
              <a:buChar char="•"/>
            </a:pPr>
            <a:r>
              <a:rPr lang="en-US" dirty="0" smtClean="0"/>
              <a:t>Amateur Astronomer</a:t>
            </a:r>
          </a:p>
          <a:p>
            <a:pPr marL="285750" indent="-285750">
              <a:buFont typeface="Arial" pitchFamily="34" charset="0"/>
              <a:buChar char="•"/>
            </a:pPr>
            <a:r>
              <a:rPr lang="en-US" dirty="0" smtClean="0"/>
              <a:t>Comet Hunter</a:t>
            </a:r>
          </a:p>
          <a:p>
            <a:r>
              <a:rPr lang="en-US" dirty="0"/>
              <a:t> </a:t>
            </a:r>
            <a:r>
              <a:rPr lang="en-US" dirty="0" smtClean="0"/>
              <a:t>      109P Swift/Tuttle</a:t>
            </a:r>
          </a:p>
          <a:p>
            <a:r>
              <a:rPr lang="en-US" dirty="0" smtClean="0"/>
              <a:t>       11P Tempel/Swift/LINEAR</a:t>
            </a:r>
          </a:p>
          <a:p>
            <a:pPr marL="285750" indent="-285750">
              <a:buFont typeface="Arial" pitchFamily="34" charset="0"/>
              <a:buChar char="•"/>
            </a:pPr>
            <a:r>
              <a:rPr lang="en-US" dirty="0" smtClean="0"/>
              <a:t>Warner Observatory</a:t>
            </a:r>
            <a:endParaRPr lang="en-US" dirty="0"/>
          </a:p>
        </p:txBody>
      </p:sp>
    </p:spTree>
    <p:extLst>
      <p:ext uri="{BB962C8B-B14F-4D97-AF65-F5344CB8AC3E}">
        <p14:creationId xmlns:p14="http://schemas.microsoft.com/office/powerpoint/2010/main" val="218918990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C000"/>
                </a:solidFill>
              </a:rPr>
              <a:t>RAS: scientific organization</a:t>
            </a:r>
            <a:endParaRPr lang="en-US" dirty="0">
              <a:solidFill>
                <a:srgbClr val="FFC000"/>
              </a:solidFill>
            </a:endParaRPr>
          </a:p>
        </p:txBody>
      </p:sp>
      <p:sp>
        <p:nvSpPr>
          <p:cNvPr id="3" name="Content Placeholder 2"/>
          <p:cNvSpPr>
            <a:spLocks noGrp="1"/>
          </p:cNvSpPr>
          <p:nvPr>
            <p:ph idx="1"/>
          </p:nvPr>
        </p:nvSpPr>
        <p:spPr/>
        <p:txBody>
          <a:bodyPr/>
          <a:lstStyle/>
          <a:p>
            <a:r>
              <a:rPr lang="en-US" dirty="0" smtClean="0"/>
              <a:t>Amateurs welcome</a:t>
            </a:r>
          </a:p>
          <a:p>
            <a:r>
              <a:rPr lang="en-US" dirty="0" smtClean="0"/>
              <a:t>Modern organization Mid-1920s</a:t>
            </a:r>
          </a:p>
          <a:p>
            <a:r>
              <a:rPr lang="en-US" dirty="0" smtClean="0"/>
              <a:t>Open lectures at UR Physics, Dr. Floyd Fairbanks</a:t>
            </a:r>
          </a:p>
          <a:p>
            <a:r>
              <a:rPr lang="en-US" dirty="0" smtClean="0"/>
              <a:t>Rochester Astronomical Soc.—</a:t>
            </a:r>
            <a:endParaRPr lang="en-US" dirty="0"/>
          </a:p>
          <a:p>
            <a:pPr marL="0" indent="0">
              <a:buNone/>
            </a:pPr>
            <a:r>
              <a:rPr lang="en-US" dirty="0" smtClean="0"/>
              <a:t>			1932</a:t>
            </a:r>
          </a:p>
          <a:p>
            <a:r>
              <a:rPr lang="en-US" dirty="0" smtClean="0"/>
              <a:t>Affiliated with Rochester Academy of Science-- 1945</a:t>
            </a:r>
          </a:p>
          <a:p>
            <a:endParaRPr lang="en-US" dirty="0"/>
          </a:p>
        </p:txBody>
      </p:sp>
    </p:spTree>
    <p:extLst>
      <p:ext uri="{BB962C8B-B14F-4D97-AF65-F5344CB8AC3E}">
        <p14:creationId xmlns:p14="http://schemas.microsoft.com/office/powerpoint/2010/main" val="200887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3000"/>
                            </p:stCondLst>
                            <p:childTnLst>
                              <p:par>
                                <p:cTn id="21" presetID="10" presetClass="entr" presetSubtype="0" fill="hold" grpId="0" nodeType="afterEffect">
                                  <p:stCondLst>
                                    <p:cond delay="50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4500"/>
                            </p:stCondLst>
                            <p:childTnLst>
                              <p:par>
                                <p:cTn id="29" presetID="10" presetClass="entr" presetSubtype="0" fill="hold" grpId="0" nodeType="afterEffect">
                                  <p:stCondLst>
                                    <p:cond delay="50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800" dirty="0" smtClean="0">
                <a:solidFill>
                  <a:srgbClr val="FFC000"/>
                </a:solidFill>
              </a:rPr>
              <a:t>A S R A S</a:t>
            </a:r>
            <a:endParaRPr lang="en-US" sz="8800" dirty="0">
              <a:solidFill>
                <a:srgbClr val="FFC000"/>
              </a:solidFill>
            </a:endParaRP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42900" y="1371600"/>
            <a:ext cx="6172200" cy="3858092"/>
          </a:xfrm>
        </p:spPr>
      </p:pic>
      <p:sp>
        <p:nvSpPr>
          <p:cNvPr id="5" name="TextBox 4"/>
          <p:cNvSpPr txBox="1"/>
          <p:nvPr/>
        </p:nvSpPr>
        <p:spPr>
          <a:xfrm>
            <a:off x="605920" y="5486400"/>
            <a:ext cx="5646161" cy="584775"/>
          </a:xfrm>
          <a:prstGeom prst="rect">
            <a:avLst/>
          </a:prstGeom>
          <a:noFill/>
        </p:spPr>
        <p:txBody>
          <a:bodyPr wrap="none" rtlCol="0">
            <a:spAutoFit/>
          </a:bodyPr>
          <a:lstStyle/>
          <a:p>
            <a:r>
              <a:rPr lang="en-US" sz="3200" dirty="0" smtClean="0">
                <a:latin typeface="Tahoma" pitchFamily="34" charset="0"/>
                <a:ea typeface="Tahoma" pitchFamily="34" charset="0"/>
                <a:cs typeface="Tahoma" pitchFamily="34" charset="0"/>
              </a:rPr>
              <a:t>WWW.rochesterastronomy.org</a:t>
            </a:r>
            <a:endParaRPr lang="en-US" sz="32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46387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2" presetClass="entr" presetSubtype="4" fill="hold" grpId="0" nodeType="withEffect">
                                  <p:stCondLst>
                                    <p:cond delay="15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2000" fill="hold"/>
                                        <p:tgtEl>
                                          <p:spTgt spid="5"/>
                                        </p:tgtEl>
                                        <p:attrNameLst>
                                          <p:attrName>ppt_x</p:attrName>
                                        </p:attrNameLst>
                                      </p:cBhvr>
                                      <p:tavLst>
                                        <p:tav tm="0">
                                          <p:val>
                                            <p:strVal val="#ppt_x"/>
                                          </p:val>
                                        </p:tav>
                                        <p:tav tm="100000">
                                          <p:val>
                                            <p:strVal val="#ppt_x"/>
                                          </p:val>
                                        </p:tav>
                                      </p:tavLst>
                                    </p:anim>
                                    <p:anim calcmode="lin" valueType="num">
                                      <p:cBhvr additive="base">
                                        <p:cTn id="11"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Diverse membership</a:t>
            </a:r>
            <a:endParaRPr lang="en-US" dirty="0">
              <a:solidFill>
                <a:srgbClr val="FFC000"/>
              </a:solidFill>
            </a:endParaRPr>
          </a:p>
        </p:txBody>
      </p:sp>
      <p:sp>
        <p:nvSpPr>
          <p:cNvPr id="3" name="Content Placeholder 2"/>
          <p:cNvSpPr>
            <a:spLocks noGrp="1"/>
          </p:cNvSpPr>
          <p:nvPr>
            <p:ph idx="1"/>
          </p:nvPr>
        </p:nvSpPr>
        <p:spPr/>
        <p:txBody>
          <a:bodyPr/>
          <a:lstStyle/>
          <a:p>
            <a:r>
              <a:rPr lang="en-US" dirty="0" smtClean="0"/>
              <a:t>Optical organizations: </a:t>
            </a:r>
            <a:r>
              <a:rPr lang="en-US" dirty="0"/>
              <a:t>B &amp; L, </a:t>
            </a:r>
            <a:r>
              <a:rPr lang="en-US" dirty="0" smtClean="0"/>
              <a:t>Kodak, Wollensak Optical</a:t>
            </a:r>
            <a:r>
              <a:rPr lang="en-US" dirty="0"/>
              <a:t>,</a:t>
            </a:r>
            <a:r>
              <a:rPr lang="en-US" dirty="0" smtClean="0"/>
              <a:t> others</a:t>
            </a:r>
          </a:p>
          <a:p>
            <a:endParaRPr lang="en-US" dirty="0" smtClean="0"/>
          </a:p>
          <a:p>
            <a:r>
              <a:rPr lang="en-US" dirty="0" smtClean="0"/>
              <a:t>Occupations: Rev. John Betlam-sheet metal, Stonecutter &amp; teacher-Edison Tech, Lincoln Alliance Banker, Commercial Photographer</a:t>
            </a:r>
            <a:endParaRPr lang="en-US" dirty="0"/>
          </a:p>
        </p:txBody>
      </p:sp>
    </p:spTree>
    <p:extLst>
      <p:ext uri="{BB962C8B-B14F-4D97-AF65-F5344CB8AC3E}">
        <p14:creationId xmlns:p14="http://schemas.microsoft.com/office/powerpoint/2010/main" val="60002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Contributions</a:t>
            </a:r>
            <a:endParaRPr lang="en-US" dirty="0">
              <a:solidFill>
                <a:srgbClr val="FFC000"/>
              </a:solidFill>
            </a:endParaRPr>
          </a:p>
        </p:txBody>
      </p:sp>
      <p:sp>
        <p:nvSpPr>
          <p:cNvPr id="3" name="Content Placeholder 2"/>
          <p:cNvSpPr>
            <a:spLocks noGrp="1"/>
          </p:cNvSpPr>
          <p:nvPr>
            <p:ph idx="1"/>
          </p:nvPr>
        </p:nvSpPr>
        <p:spPr>
          <a:xfrm>
            <a:off x="342900" y="1600200"/>
            <a:ext cx="6172200" cy="4953000"/>
          </a:xfrm>
        </p:spPr>
        <p:txBody>
          <a:bodyPr/>
          <a:lstStyle/>
          <a:p>
            <a:r>
              <a:rPr lang="en-US" dirty="0" smtClean="0"/>
              <a:t>Observing sessions– Lunar eclipses </a:t>
            </a:r>
          </a:p>
          <a:p>
            <a:r>
              <a:rPr lang="en-US" dirty="0" smtClean="0"/>
              <a:t>Lectures</a:t>
            </a:r>
          </a:p>
          <a:p>
            <a:r>
              <a:rPr lang="en-US" dirty="0" smtClean="0"/>
              <a:t>Projects: MOONWATCH</a:t>
            </a:r>
          </a:p>
          <a:p>
            <a:pPr marL="0" indent="0">
              <a:buNone/>
            </a:pPr>
            <a:r>
              <a:rPr lang="en-US" dirty="0"/>
              <a:t>	</a:t>
            </a:r>
            <a:r>
              <a:rPr lang="en-US" dirty="0" smtClean="0"/>
              <a:t>observing and cataloging 		artificial satellites for the 	Smithsonian.  Observing 	breakups, passovers before 	radar.</a:t>
            </a:r>
          </a:p>
          <a:p>
            <a:endParaRPr lang="en-US" dirty="0"/>
          </a:p>
        </p:txBody>
      </p:sp>
    </p:spTree>
    <p:extLst>
      <p:ext uri="{BB962C8B-B14F-4D97-AF65-F5344CB8AC3E}">
        <p14:creationId xmlns:p14="http://schemas.microsoft.com/office/powerpoint/2010/main" val="292495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228600" y="3650342"/>
            <a:ext cx="2952750" cy="2293258"/>
          </a:xfrm>
        </p:spPr>
      </p:pic>
      <p:pic>
        <p:nvPicPr>
          <p:cNvPr id="5" name="Picture Placeholder 4"/>
          <p:cNvPicPr>
            <a:picLocks noGrp="1" noChangeAspect="1"/>
          </p:cNvPicPr>
          <p:nvPr>
            <p:ph type="pic" idx="12"/>
          </p:nvPr>
        </p:nvPicPr>
        <p:blipFill>
          <a:blip r:embed="rId4" cstate="screen">
            <a:extLst>
              <a:ext uri="{BEBA8EAE-BF5A-486C-A8C5-ECC9F3942E4B}">
                <a14:imgProps xmlns:a14="http://schemas.microsoft.com/office/drawing/2010/main">
                  <a14:imgLayer r:embed="rId5">
                    <a14:imgEffect>
                      <a14:artisticPencilGrayscale/>
                    </a14:imgEffect>
                  </a14:imgLayer>
                </a14:imgProps>
              </a:ext>
              <a:ext uri="{28A0092B-C50C-407E-A947-70E740481C1C}">
                <a14:useLocalDpi xmlns:a14="http://schemas.microsoft.com/office/drawing/2010/main"/>
              </a:ext>
            </a:extLst>
          </a:blip>
          <a:srcRect/>
          <a:stretch>
            <a:fillRect/>
          </a:stretch>
        </p:blipFill>
        <p:spPr/>
      </p:pic>
      <p:sp>
        <p:nvSpPr>
          <p:cNvPr id="6" name="TextBox 5"/>
          <p:cNvSpPr txBox="1"/>
          <p:nvPr/>
        </p:nvSpPr>
        <p:spPr>
          <a:xfrm>
            <a:off x="381000" y="6172200"/>
            <a:ext cx="2606483" cy="369332"/>
          </a:xfrm>
          <a:prstGeom prst="rect">
            <a:avLst/>
          </a:prstGeom>
          <a:noFill/>
        </p:spPr>
        <p:txBody>
          <a:bodyPr wrap="none" rtlCol="0">
            <a:spAutoFit/>
          </a:bodyPr>
          <a:lstStyle/>
          <a:p>
            <a:r>
              <a:rPr lang="en-US" dirty="0" smtClean="0"/>
              <a:t>1968 Edmund Sci. Catalog</a:t>
            </a:r>
            <a:endParaRPr lang="en-US" dirty="0"/>
          </a:p>
        </p:txBody>
      </p:sp>
      <p:sp>
        <p:nvSpPr>
          <p:cNvPr id="7" name="TextBox 6"/>
          <p:cNvSpPr txBox="1"/>
          <p:nvPr/>
        </p:nvSpPr>
        <p:spPr>
          <a:xfrm>
            <a:off x="681954" y="304800"/>
            <a:ext cx="5414046" cy="830997"/>
          </a:xfrm>
          <a:prstGeom prst="rect">
            <a:avLst/>
          </a:prstGeom>
          <a:noFill/>
        </p:spPr>
        <p:txBody>
          <a:bodyPr wrap="none" rtlCol="0">
            <a:spAutoFit/>
          </a:bodyPr>
          <a:lstStyle/>
          <a:p>
            <a:pPr algn="ctr"/>
            <a:r>
              <a:rPr lang="en-US" sz="4800" dirty="0" smtClean="0">
                <a:solidFill>
                  <a:srgbClr val="FFC000"/>
                </a:solidFill>
              </a:rPr>
              <a:t>The John Dobson Era</a:t>
            </a:r>
            <a:endParaRPr lang="en-US" sz="4800" dirty="0">
              <a:solidFill>
                <a:srgbClr val="FFC000"/>
              </a:solidFill>
            </a:endParaRPr>
          </a:p>
        </p:txBody>
      </p:sp>
      <p:sp>
        <p:nvSpPr>
          <p:cNvPr id="8" name="TextBox 7"/>
          <p:cNvSpPr txBox="1"/>
          <p:nvPr/>
        </p:nvSpPr>
        <p:spPr>
          <a:xfrm>
            <a:off x="509022" y="1723794"/>
            <a:ext cx="5759910" cy="1815882"/>
          </a:xfrm>
          <a:prstGeom prst="rect">
            <a:avLst/>
          </a:prstGeom>
          <a:noFill/>
        </p:spPr>
        <p:txBody>
          <a:bodyPr wrap="none" rtlCol="0">
            <a:spAutoFit/>
          </a:bodyPr>
          <a:lstStyle/>
          <a:p>
            <a:pPr marL="285750" indent="-285750">
              <a:buFont typeface="Arial" pitchFamily="34" charset="0"/>
              <a:buChar char="•"/>
            </a:pPr>
            <a:r>
              <a:rPr lang="en-US" sz="2800" dirty="0" smtClean="0"/>
              <a:t>Telescope maker</a:t>
            </a:r>
          </a:p>
          <a:p>
            <a:pPr marL="285750" indent="-285750">
              <a:buFont typeface="Arial" pitchFamily="34" charset="0"/>
              <a:buChar char="•"/>
            </a:pPr>
            <a:r>
              <a:rPr lang="en-US" sz="2800" dirty="0" smtClean="0"/>
              <a:t>The Dobsonian Mount</a:t>
            </a:r>
          </a:p>
          <a:p>
            <a:pPr marL="285750" indent="-285750">
              <a:buFont typeface="Arial" pitchFamily="34" charset="0"/>
              <a:buChar char="•"/>
            </a:pPr>
            <a:r>
              <a:rPr lang="en-US" sz="2800" dirty="0" smtClean="0"/>
              <a:t>San </a:t>
            </a:r>
            <a:r>
              <a:rPr lang="en-US" sz="2800" dirty="0"/>
              <a:t>Francisco Sidewalk Astronomers</a:t>
            </a:r>
          </a:p>
          <a:p>
            <a:pPr marL="285750" indent="-285750">
              <a:buFont typeface="Arial" pitchFamily="34" charset="0"/>
              <a:buChar char="•"/>
            </a:pPr>
            <a:endParaRPr lang="en-US" sz="2800" dirty="0"/>
          </a:p>
        </p:txBody>
      </p:sp>
      <p:sp>
        <p:nvSpPr>
          <p:cNvPr id="2" name="TextBox 1"/>
          <p:cNvSpPr txBox="1"/>
          <p:nvPr/>
        </p:nvSpPr>
        <p:spPr>
          <a:xfrm>
            <a:off x="375921" y="1048434"/>
            <a:ext cx="6106159" cy="646331"/>
          </a:xfrm>
          <a:prstGeom prst="rect">
            <a:avLst/>
          </a:prstGeom>
          <a:noFill/>
        </p:spPr>
        <p:txBody>
          <a:bodyPr wrap="none" rtlCol="0">
            <a:spAutoFit/>
          </a:bodyPr>
          <a:lstStyle/>
          <a:p>
            <a:r>
              <a:rPr lang="en-US" sz="3600" dirty="0" smtClean="0">
                <a:solidFill>
                  <a:srgbClr val="FFC000"/>
                </a:solidFill>
              </a:rPr>
              <a:t>1960s and Amateur  Astronomy</a:t>
            </a:r>
            <a:endParaRPr lang="en-US" sz="3600" dirty="0">
              <a:solidFill>
                <a:srgbClr val="FFC000"/>
              </a:solidFill>
            </a:endParaRPr>
          </a:p>
        </p:txBody>
      </p:sp>
    </p:spTree>
    <p:extLst>
      <p:ext uri="{BB962C8B-B14F-4D97-AF65-F5344CB8AC3E}">
        <p14:creationId xmlns:p14="http://schemas.microsoft.com/office/powerpoint/2010/main" val="123306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0" y="1152044"/>
            <a:ext cx="6858000" cy="4553913"/>
          </a:xfrm>
        </p:spPr>
      </p:pic>
    </p:spTree>
    <p:extLst>
      <p:ext uri="{BB962C8B-B14F-4D97-AF65-F5344CB8AC3E}">
        <p14:creationId xmlns:p14="http://schemas.microsoft.com/office/powerpoint/2010/main" val="208528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do today</a:t>
            </a:r>
            <a:endParaRPr lang="en-US" dirty="0"/>
          </a:p>
        </p:txBody>
      </p:sp>
      <p:sp>
        <p:nvSpPr>
          <p:cNvPr id="3" name="Text Placeholder 2"/>
          <p:cNvSpPr>
            <a:spLocks noGrp="1"/>
          </p:cNvSpPr>
          <p:nvPr>
            <p:ph type="body" idx="1"/>
          </p:nvPr>
        </p:nvSpPr>
        <p:spPr>
          <a:xfrm>
            <a:off x="541338" y="152401"/>
            <a:ext cx="5829300" cy="4254500"/>
          </a:xfrm>
        </p:spPr>
        <p:txBody>
          <a:bodyPr>
            <a:normAutofit fontScale="92500" lnSpcReduction="10000"/>
          </a:bodyPr>
          <a:lstStyle/>
          <a:p>
            <a:pPr marL="457200" indent="-457200">
              <a:buFont typeface="Arial" pitchFamily="34" charset="0"/>
              <a:buChar char="•"/>
            </a:pPr>
            <a:r>
              <a:rPr lang="en-US" sz="3400" dirty="0">
                <a:solidFill>
                  <a:srgbClr val="FFC000"/>
                </a:solidFill>
              </a:rPr>
              <a:t>Monthly Meetings</a:t>
            </a:r>
          </a:p>
          <a:p>
            <a:pPr marL="342900" indent="-342900">
              <a:buFont typeface="Arial" pitchFamily="34" charset="0"/>
              <a:buChar char="•"/>
            </a:pPr>
            <a:r>
              <a:rPr lang="en-US" sz="3400" dirty="0">
                <a:solidFill>
                  <a:srgbClr val="FFC000"/>
                </a:solidFill>
              </a:rPr>
              <a:t>Young Astronomers</a:t>
            </a:r>
          </a:p>
          <a:p>
            <a:pPr marL="342900" indent="-342900">
              <a:buFont typeface="Arial" pitchFamily="34" charset="0"/>
              <a:buChar char="•"/>
            </a:pPr>
            <a:r>
              <a:rPr lang="en-US" sz="3400" dirty="0">
                <a:solidFill>
                  <a:srgbClr val="FFC000"/>
                </a:solidFill>
              </a:rPr>
              <a:t>RocheStarfest</a:t>
            </a:r>
          </a:p>
          <a:p>
            <a:pPr marL="342900" indent="-342900">
              <a:buFont typeface="Arial" pitchFamily="34" charset="0"/>
              <a:buChar char="•"/>
            </a:pPr>
            <a:r>
              <a:rPr lang="en-US" sz="3400" dirty="0">
                <a:solidFill>
                  <a:srgbClr val="FFC000"/>
                </a:solidFill>
              </a:rPr>
              <a:t>OUTREACH</a:t>
            </a:r>
            <a:r>
              <a:rPr lang="en-US" sz="2800" dirty="0">
                <a:solidFill>
                  <a:srgbClr val="FFC000"/>
                </a:solidFill>
              </a:rPr>
              <a:t>:</a:t>
            </a:r>
          </a:p>
          <a:p>
            <a:pPr lvl="1"/>
            <a:r>
              <a:rPr lang="en-US" sz="2600" dirty="0">
                <a:solidFill>
                  <a:srgbClr val="FFC000"/>
                </a:solidFill>
              </a:rPr>
              <a:t>Star Parties</a:t>
            </a:r>
          </a:p>
          <a:p>
            <a:pPr lvl="1"/>
            <a:r>
              <a:rPr lang="en-US" sz="2600" dirty="0">
                <a:solidFill>
                  <a:srgbClr val="FFC000"/>
                </a:solidFill>
              </a:rPr>
              <a:t>Scout groups</a:t>
            </a:r>
          </a:p>
          <a:p>
            <a:pPr lvl="1"/>
            <a:r>
              <a:rPr lang="en-US" sz="2600" dirty="0" smtClean="0">
                <a:solidFill>
                  <a:srgbClr val="FFC000"/>
                </a:solidFill>
              </a:rPr>
              <a:t>Strasenburgh </a:t>
            </a:r>
            <a:endParaRPr lang="en-US" sz="2600" dirty="0">
              <a:solidFill>
                <a:srgbClr val="FFC000"/>
              </a:solidFill>
            </a:endParaRPr>
          </a:p>
          <a:p>
            <a:pPr lvl="1"/>
            <a:r>
              <a:rPr lang="en-US" sz="2600" dirty="0">
                <a:solidFill>
                  <a:srgbClr val="FFC000"/>
                </a:solidFill>
              </a:rPr>
              <a:t>Planetarium</a:t>
            </a:r>
          </a:p>
          <a:p>
            <a:pPr lvl="1"/>
            <a:r>
              <a:rPr lang="en-US" sz="2600" dirty="0">
                <a:solidFill>
                  <a:srgbClr val="FFC000"/>
                </a:solidFill>
              </a:rPr>
              <a:t>UR Mees Observatory</a:t>
            </a:r>
          </a:p>
        </p:txBody>
      </p:sp>
    </p:spTree>
    <p:extLst>
      <p:ext uri="{BB962C8B-B14F-4D97-AF65-F5344CB8AC3E}">
        <p14:creationId xmlns:p14="http://schemas.microsoft.com/office/powerpoint/2010/main" val="6159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C000"/>
                </a:solidFill>
              </a:rPr>
              <a:t>Monthly Meetings</a:t>
            </a:r>
            <a:endParaRPr lang="en-US" b="1" dirty="0"/>
          </a:p>
        </p:txBody>
      </p:sp>
      <p:pic>
        <p:nvPicPr>
          <p:cNvPr id="4" name="Content Placeholder 3"/>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57013" y="1311275"/>
            <a:ext cx="6743973" cy="4479925"/>
          </a:xfrm>
        </p:spPr>
      </p:pic>
    </p:spTree>
    <p:extLst>
      <p:ext uri="{BB962C8B-B14F-4D97-AF65-F5344CB8AC3E}">
        <p14:creationId xmlns:p14="http://schemas.microsoft.com/office/powerpoint/2010/main" val="179372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C000"/>
                </a:solidFill>
              </a:rPr>
              <a:t>At  RIT</a:t>
            </a:r>
            <a:endParaRPr lang="en-US" b="1"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a:ext>
            </a:extLst>
          </a:blip>
          <a:stretch>
            <a:fillRect/>
          </a:stretch>
        </p:blipFill>
        <p:spPr>
          <a:xfrm>
            <a:off x="17463" y="1295400"/>
            <a:ext cx="6840537" cy="4547365"/>
          </a:xfrm>
        </p:spPr>
      </p:pic>
    </p:spTree>
    <p:extLst>
      <p:ext uri="{BB962C8B-B14F-4D97-AF65-F5344CB8AC3E}">
        <p14:creationId xmlns:p14="http://schemas.microsoft.com/office/powerpoint/2010/main" val="8381126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0" y="857250"/>
            <a:ext cx="6858000" cy="5143500"/>
          </a:xfrm>
        </p:spPr>
      </p:pic>
    </p:spTree>
    <p:extLst>
      <p:ext uri="{BB962C8B-B14F-4D97-AF65-F5344CB8AC3E}">
        <p14:creationId xmlns:p14="http://schemas.microsoft.com/office/powerpoint/2010/main" val="111967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Young Astronomers</a:t>
            </a:r>
            <a:endParaRPr lang="en-US" dirty="0">
              <a:solidFill>
                <a:srgbClr val="FFC000"/>
              </a:solidFill>
            </a:endParaRPr>
          </a:p>
        </p:txBody>
      </p:sp>
      <p:pic>
        <p:nvPicPr>
          <p:cNvPr id="5" name="Content Placeholder 4"/>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342900" y="2862331"/>
            <a:ext cx="3009900" cy="2001701"/>
          </a:xfrm>
        </p:spPr>
      </p:pic>
      <p:pic>
        <p:nvPicPr>
          <p:cNvPr id="6" name="Content Placeholder 5"/>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3505200" y="2863801"/>
            <a:ext cx="3009900" cy="1998761"/>
          </a:xfrm>
        </p:spPr>
      </p:pic>
    </p:spTree>
    <p:extLst>
      <p:ext uri="{BB962C8B-B14F-4D97-AF65-F5344CB8AC3E}">
        <p14:creationId xmlns:p14="http://schemas.microsoft.com/office/powerpoint/2010/main" val="242094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2000"/>
                            </p:stCondLst>
                            <p:childTnLst>
                              <p:par>
                                <p:cTn id="12" presetID="45" presetClass="entr" presetSubtype="0" fill="hold" nodeType="afterEffect">
                                  <p:stCondLst>
                                    <p:cond delay="1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ppt_w</p:attrName>
                                        </p:attrNameLst>
                                      </p:cBhvr>
                                      <p:tavLst>
                                        <p:tav tm="0" fmla="#ppt_w*sin(2.5*pi*$)">
                                          <p:val>
                                            <p:fltVal val="0"/>
                                          </p:val>
                                        </p:tav>
                                        <p:tav tm="100000">
                                          <p:val>
                                            <p:fltVal val="1"/>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cstate="print">
            <a:extLst>
              <a:ext uri="{28A0092B-C50C-407E-A947-70E740481C1C}">
                <a14:useLocalDpi xmlns:a14="http://schemas.microsoft.com/office/drawing/2010/main"/>
              </a:ext>
            </a:extLst>
          </a:blip>
          <a:stretch>
            <a:fillRect/>
          </a:stretch>
        </p:blipFill>
        <p:spPr>
          <a:xfrm>
            <a:off x="0" y="1313254"/>
            <a:ext cx="6858000" cy="4554146"/>
          </a:xfrm>
        </p:spPr>
      </p:pic>
    </p:spTree>
    <p:extLst>
      <p:ext uri="{BB962C8B-B14F-4D97-AF65-F5344CB8AC3E}">
        <p14:creationId xmlns:p14="http://schemas.microsoft.com/office/powerpoint/2010/main" val="254016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RocheStarfest</a:t>
            </a:r>
            <a:endParaRPr lang="en-US" dirty="0">
              <a:solidFill>
                <a:srgbClr val="FFC000"/>
              </a:solidFill>
            </a:endParaRPr>
          </a:p>
        </p:txBody>
      </p:sp>
      <p:pic>
        <p:nvPicPr>
          <p:cNvPr id="6" name="Content Placeholder 5"/>
          <p:cNvPicPr>
            <a:picLocks noGrp="1" noChangeAspect="1"/>
          </p:cNvPicPr>
          <p:nvPr>
            <p:ph idx="1"/>
          </p:nvPr>
        </p:nvPicPr>
        <p:blipFill>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0" y="1379736"/>
            <a:ext cx="6858000" cy="4553913"/>
          </a:xfrm>
        </p:spPr>
      </p:pic>
    </p:spTree>
    <p:extLst>
      <p:ext uri="{BB962C8B-B14F-4D97-AF65-F5344CB8AC3E}">
        <p14:creationId xmlns:p14="http://schemas.microsoft.com/office/powerpoint/2010/main" val="164822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 name="Picture Placeholder 4"/>
          <p:cNvPicPr>
            <a:picLocks noGrp="1" noChangeAspect="1"/>
          </p:cNvPicPr>
          <p:nvPr>
            <p:ph type="pic" sz="quarter" idx="4294967295"/>
          </p:nvPr>
        </p:nvPicPr>
        <p:blipFill>
          <a:blip r:embed="rId3" cstate="screen">
            <a:extLst>
              <a:ext uri="{28A0092B-C50C-407E-A947-70E740481C1C}">
                <a14:useLocalDpi xmlns:a14="http://schemas.microsoft.com/office/drawing/2010/main"/>
              </a:ext>
            </a:extLst>
          </a:blip>
          <a:srcRect/>
          <a:stretch>
            <a:fillRect/>
          </a:stretch>
        </p:blipFill>
        <p:spPr>
          <a:xfrm rot="10800000" flipH="1" flipV="1">
            <a:off x="1092709" y="45720"/>
            <a:ext cx="4736592" cy="6766560"/>
          </a:xfrm>
          <a:prstGeom prst="rect">
            <a:avLst/>
          </a:prstGeom>
        </p:spPr>
      </p:pic>
    </p:spTree>
    <p:extLst>
      <p:ext uri="{BB962C8B-B14F-4D97-AF65-F5344CB8AC3E}">
        <p14:creationId xmlns:p14="http://schemas.microsoft.com/office/powerpoint/2010/main" val="344967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0" y="857250"/>
            <a:ext cx="6858000" cy="5143500"/>
          </a:xfrm>
        </p:spPr>
      </p:pic>
    </p:spTree>
    <p:extLst>
      <p:ext uri="{BB962C8B-B14F-4D97-AF65-F5344CB8AC3E}">
        <p14:creationId xmlns:p14="http://schemas.microsoft.com/office/powerpoint/2010/main" val="360738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57013" y="1189038"/>
            <a:ext cx="6743973" cy="4479925"/>
          </a:xfrm>
        </p:spPr>
      </p:pic>
    </p:spTree>
    <p:extLst>
      <p:ext uri="{BB962C8B-B14F-4D97-AF65-F5344CB8AC3E}">
        <p14:creationId xmlns:p14="http://schemas.microsoft.com/office/powerpoint/2010/main" val="46902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1161288" y="30478"/>
            <a:ext cx="4535424" cy="6827522"/>
          </a:xfrm>
        </p:spPr>
      </p:pic>
    </p:spTree>
    <p:extLst>
      <p:ext uri="{BB962C8B-B14F-4D97-AF65-F5344CB8AC3E}">
        <p14:creationId xmlns:p14="http://schemas.microsoft.com/office/powerpoint/2010/main" val="7690923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0" y="2127726"/>
            <a:ext cx="6858000" cy="2602548"/>
          </a:xfrm>
        </p:spPr>
      </p:pic>
      <p:sp>
        <p:nvSpPr>
          <p:cNvPr id="3" name="TextBox 2"/>
          <p:cNvSpPr txBox="1"/>
          <p:nvPr/>
        </p:nvSpPr>
        <p:spPr>
          <a:xfrm>
            <a:off x="4874624" y="4724400"/>
            <a:ext cx="1754776" cy="369332"/>
          </a:xfrm>
          <a:prstGeom prst="rect">
            <a:avLst/>
          </a:prstGeom>
          <a:noFill/>
        </p:spPr>
        <p:txBody>
          <a:bodyPr wrap="none" rtlCol="0">
            <a:spAutoFit/>
          </a:bodyPr>
          <a:lstStyle/>
          <a:p>
            <a:r>
              <a:rPr lang="en-US" dirty="0" smtClean="0"/>
              <a:t>Peter Blackwood</a:t>
            </a:r>
            <a:endParaRPr lang="en-US" dirty="0"/>
          </a:p>
        </p:txBody>
      </p:sp>
    </p:spTree>
    <p:extLst>
      <p:ext uri="{BB962C8B-B14F-4D97-AF65-F5344CB8AC3E}">
        <p14:creationId xmlns:p14="http://schemas.microsoft.com/office/powerpoint/2010/main" val="370977533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p:pic>
      <p:pic>
        <p:nvPicPr>
          <p:cNvPr id="5" name="Picture Placeholder 4"/>
          <p:cNvPicPr>
            <a:picLocks noGrp="1" noChangeAspect="1"/>
          </p:cNvPicPr>
          <p:nvPr>
            <p:ph type="pic" idx="10"/>
          </p:nvPr>
        </p:nvPicPr>
        <p:blipFill>
          <a:blip r:embed="rId4" cstate="screen">
            <a:extLst>
              <a:ext uri="{28A0092B-C50C-407E-A947-70E740481C1C}">
                <a14:useLocalDpi xmlns:a14="http://schemas.microsoft.com/office/drawing/2010/main"/>
              </a:ext>
            </a:extLst>
          </a:blip>
          <a:srcRect/>
          <a:stretch>
            <a:fillRect/>
          </a:stretch>
        </p:blipFill>
        <p:spPr/>
      </p:pic>
      <p:pic>
        <p:nvPicPr>
          <p:cNvPr id="6" name="Picture Placeholder 5"/>
          <p:cNvPicPr>
            <a:picLocks noGrp="1" noChangeAspect="1"/>
          </p:cNvPicPr>
          <p:nvPr>
            <p:ph type="pic" idx="11"/>
          </p:nvPr>
        </p:nvPicPr>
        <p:blipFill>
          <a:blip r:embed="rId5"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0336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par>
                          <p:cTn id="12" fill="hold">
                            <p:stCondLst>
                              <p:cond delay="300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2" name="TextBox 1"/>
          <p:cNvSpPr txBox="1"/>
          <p:nvPr/>
        </p:nvSpPr>
        <p:spPr>
          <a:xfrm>
            <a:off x="4644934" y="6363279"/>
            <a:ext cx="1071127" cy="369332"/>
          </a:xfrm>
          <a:prstGeom prst="rect">
            <a:avLst/>
          </a:prstGeom>
          <a:noFill/>
        </p:spPr>
        <p:txBody>
          <a:bodyPr wrap="none" rtlCol="0">
            <a:spAutoFit/>
          </a:bodyPr>
          <a:lstStyle/>
          <a:p>
            <a:r>
              <a:rPr lang="en-US" dirty="0" smtClean="0"/>
              <a:t>Al Russell</a:t>
            </a:r>
            <a:endParaRPr lang="en-US" dirty="0"/>
          </a:p>
        </p:txBody>
      </p:sp>
    </p:spTree>
    <p:extLst>
      <p:ext uri="{BB962C8B-B14F-4D97-AF65-F5344CB8AC3E}">
        <p14:creationId xmlns:p14="http://schemas.microsoft.com/office/powerpoint/2010/main" val="135658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screen">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p:pic>
      <p:pic>
        <p:nvPicPr>
          <p:cNvPr id="6" name="Picture Placeholder 5"/>
          <p:cNvPicPr>
            <a:picLocks noGrp="1" noChangeAspect="1"/>
          </p:cNvPicPr>
          <p:nvPr>
            <p:ph type="pic" idx="11"/>
          </p:nvPr>
        </p:nvPicPr>
        <p:blipFill>
          <a:blip r:embed="rId4" cstate="screen">
            <a:extLst>
              <a:ext uri="{28A0092B-C50C-407E-A947-70E740481C1C}">
                <a14:useLocalDpi xmlns:a14="http://schemas.microsoft.com/office/drawing/2010/main"/>
              </a:ext>
            </a:extLst>
          </a:blip>
          <a:srcRect/>
          <a:stretch>
            <a:fillRect/>
          </a:stretch>
        </p:blipFill>
        <p:spPr/>
      </p:pic>
      <p:sp>
        <p:nvSpPr>
          <p:cNvPr id="8" name="TextBox 7"/>
          <p:cNvSpPr txBox="1"/>
          <p:nvPr/>
        </p:nvSpPr>
        <p:spPr>
          <a:xfrm>
            <a:off x="228598" y="364076"/>
            <a:ext cx="2983841" cy="738664"/>
          </a:xfrm>
          <a:prstGeom prst="rect">
            <a:avLst/>
          </a:prstGeom>
          <a:noFill/>
        </p:spPr>
        <p:txBody>
          <a:bodyPr wrap="square" rtlCol="0">
            <a:spAutoFit/>
          </a:bodyPr>
          <a:lstStyle/>
          <a:p>
            <a:r>
              <a:rPr lang="en-US" sz="2400" b="1" dirty="0" smtClean="0">
                <a:ln w="18000">
                  <a:solidFill>
                    <a:schemeClr val="accent2">
                      <a:satMod val="140000"/>
                    </a:schemeClr>
                  </a:solidFill>
                  <a:prstDash val="solid"/>
                  <a:miter lim="800000"/>
                </a:ln>
                <a:solidFill>
                  <a:srgbClr val="FF0000"/>
                </a:solidFill>
                <a:effectLst>
                  <a:outerShdw blurRad="50800" dist="38100" dir="5400000" algn="t" rotWithShape="0">
                    <a:prstClr val="black">
                      <a:alpha val="40000"/>
                    </a:prstClr>
                  </a:outerShdw>
                </a:effectLst>
                <a:latin typeface="Tahoma" pitchFamily="34" charset="0"/>
                <a:ea typeface="Tahoma" pitchFamily="34" charset="0"/>
                <a:cs typeface="Tahoma" pitchFamily="34" charset="0"/>
              </a:rPr>
              <a:t>Ionia Fall Festival</a:t>
            </a:r>
          </a:p>
          <a:p>
            <a:endParaRPr lang="en-US" dirty="0"/>
          </a:p>
        </p:txBody>
      </p:sp>
      <p:sp>
        <p:nvSpPr>
          <p:cNvPr id="9" name="TextBox 8"/>
          <p:cNvSpPr txBox="1"/>
          <p:nvPr/>
        </p:nvSpPr>
        <p:spPr>
          <a:xfrm>
            <a:off x="868523" y="742373"/>
            <a:ext cx="1703993" cy="369332"/>
          </a:xfrm>
          <a:prstGeom prst="rect">
            <a:avLst/>
          </a:prstGeom>
          <a:noFill/>
        </p:spPr>
        <p:txBody>
          <a:bodyPr wrap="none" rtlCol="0">
            <a:spAutoFit/>
          </a:bodyPr>
          <a:lstStyle/>
          <a:p>
            <a:r>
              <a:rPr lang="en-US" dirty="0" smtClean="0">
                <a:solidFill>
                  <a:srgbClr val="FFC000"/>
                </a:solidFill>
              </a:rPr>
              <a:t>September 15th</a:t>
            </a:r>
            <a:endParaRPr lang="en-US" dirty="0">
              <a:solidFill>
                <a:srgbClr val="FFC000"/>
              </a:solidFill>
            </a:endParaRPr>
          </a:p>
        </p:txBody>
      </p:sp>
      <p:sp>
        <p:nvSpPr>
          <p:cNvPr id="10" name="TextBox 9"/>
          <p:cNvSpPr txBox="1"/>
          <p:nvPr/>
        </p:nvSpPr>
        <p:spPr>
          <a:xfrm>
            <a:off x="247100" y="1295400"/>
            <a:ext cx="3273653" cy="1631216"/>
          </a:xfrm>
          <a:prstGeom prst="rect">
            <a:avLst/>
          </a:prstGeom>
          <a:noFill/>
        </p:spPr>
        <p:txBody>
          <a:bodyPr wrap="none" rtlCol="0">
            <a:spAutoFit/>
          </a:bodyPr>
          <a:lstStyle/>
          <a:p>
            <a:pPr marL="285750" indent="-285750">
              <a:buFont typeface="Arial" pitchFamily="34" charset="0"/>
              <a:buChar char="•"/>
            </a:pPr>
            <a:r>
              <a:rPr lang="en-US" sz="2000" dirty="0" smtClean="0">
                <a:solidFill>
                  <a:srgbClr val="FFFF00"/>
                </a:solidFill>
                <a:latin typeface="Tahoma" pitchFamily="34" charset="0"/>
                <a:ea typeface="Tahoma" pitchFamily="34" charset="0"/>
                <a:cs typeface="Tahoma" pitchFamily="34" charset="0"/>
              </a:rPr>
              <a:t>Hayrides</a:t>
            </a:r>
          </a:p>
          <a:p>
            <a:pPr marL="285750" indent="-285750">
              <a:buFont typeface="Arial" pitchFamily="34" charset="0"/>
              <a:buChar char="•"/>
            </a:pPr>
            <a:r>
              <a:rPr lang="en-US" sz="2000" dirty="0" smtClean="0">
                <a:solidFill>
                  <a:srgbClr val="FFFF00"/>
                </a:solidFill>
                <a:latin typeface="Tahoma" pitchFamily="34" charset="0"/>
                <a:ea typeface="Tahoma" pitchFamily="34" charset="0"/>
                <a:cs typeface="Tahoma" pitchFamily="34" charset="0"/>
              </a:rPr>
              <a:t>Tractor Parade</a:t>
            </a:r>
          </a:p>
          <a:p>
            <a:pPr marL="285750" indent="-285750">
              <a:buFont typeface="Arial" pitchFamily="34" charset="0"/>
              <a:buChar char="•"/>
            </a:pPr>
            <a:r>
              <a:rPr lang="en-US" sz="2000" dirty="0" smtClean="0">
                <a:solidFill>
                  <a:srgbClr val="FFFF00"/>
                </a:solidFill>
                <a:latin typeface="Tahoma" pitchFamily="34" charset="0"/>
                <a:ea typeface="Tahoma" pitchFamily="34" charset="0"/>
                <a:cs typeface="Tahoma" pitchFamily="34" charset="0"/>
              </a:rPr>
              <a:t>Eats</a:t>
            </a:r>
          </a:p>
          <a:p>
            <a:pPr marL="285750" indent="-285750">
              <a:buFont typeface="Arial" pitchFamily="34" charset="0"/>
              <a:buChar char="•"/>
            </a:pPr>
            <a:r>
              <a:rPr lang="en-US" sz="2000" dirty="0" smtClean="0">
                <a:solidFill>
                  <a:srgbClr val="FFFF00"/>
                </a:solidFill>
                <a:latin typeface="Tahoma" pitchFamily="34" charset="0"/>
                <a:ea typeface="Tahoma" pitchFamily="34" charset="0"/>
                <a:cs typeface="Tahoma" pitchFamily="34" charset="0"/>
              </a:rPr>
              <a:t>ASRAS tours</a:t>
            </a:r>
          </a:p>
          <a:p>
            <a:pPr marL="285750" indent="-285750">
              <a:buFont typeface="Arial" pitchFamily="34" charset="0"/>
              <a:buChar char="•"/>
            </a:pPr>
            <a:r>
              <a:rPr lang="en-US" sz="2000" dirty="0" smtClean="0">
                <a:solidFill>
                  <a:srgbClr val="FFFF00"/>
                </a:solidFill>
                <a:latin typeface="Tahoma" pitchFamily="34" charset="0"/>
                <a:ea typeface="Tahoma" pitchFamily="34" charset="0"/>
                <a:cs typeface="Tahoma" pitchFamily="34" charset="0"/>
              </a:rPr>
              <a:t>Dark Sky Observing 8pm</a:t>
            </a:r>
            <a:endParaRPr lang="en-US" sz="2400" dirty="0" smtClean="0">
              <a:solidFill>
                <a:srgbClr val="FFFF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353824111"/>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Scout Groups</a:t>
            </a:r>
            <a:endParaRPr lang="en-US" dirty="0">
              <a:solidFill>
                <a:srgbClr val="FFC000"/>
              </a:solidFill>
            </a:endParaRPr>
          </a:p>
        </p:txBody>
      </p:sp>
      <p:pic>
        <p:nvPicPr>
          <p:cNvPr id="4" name="Content Placeholder 3"/>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0" y="1189037"/>
            <a:ext cx="6858000" cy="5143500"/>
          </a:xfrm>
        </p:spPr>
      </p:pic>
    </p:spTree>
    <p:extLst>
      <p:ext uri="{BB962C8B-B14F-4D97-AF65-F5344CB8AC3E}">
        <p14:creationId xmlns:p14="http://schemas.microsoft.com/office/powerpoint/2010/main" val="324535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0" y="1189037"/>
            <a:ext cx="6858000" cy="5143500"/>
          </a:xfrm>
        </p:spPr>
      </p:pic>
    </p:spTree>
    <p:extLst>
      <p:ext uri="{BB962C8B-B14F-4D97-AF65-F5344CB8AC3E}">
        <p14:creationId xmlns:p14="http://schemas.microsoft.com/office/powerpoint/2010/main" val="177795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0" y="1189037"/>
            <a:ext cx="6858000" cy="5143500"/>
          </a:xfrm>
        </p:spPr>
      </p:pic>
    </p:spTree>
    <p:extLst>
      <p:ext uri="{BB962C8B-B14F-4D97-AF65-F5344CB8AC3E}">
        <p14:creationId xmlns:p14="http://schemas.microsoft.com/office/powerpoint/2010/main" val="268159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C000"/>
                </a:solidFill>
              </a:rPr>
              <a:t>Star Parties </a:t>
            </a:r>
            <a:r>
              <a:rPr lang="en-US" sz="4000" dirty="0" smtClean="0">
                <a:solidFill>
                  <a:srgbClr val="FFC000"/>
                </a:solidFill>
              </a:rPr>
              <a:t>at Mendon or North Hampton Parks</a:t>
            </a:r>
            <a:endParaRPr lang="en-US" sz="4000" dirty="0">
              <a:solidFill>
                <a:srgbClr val="FFC000"/>
              </a:solidFill>
            </a:endParaRPr>
          </a:p>
        </p:txBody>
      </p:sp>
      <p:pic>
        <p:nvPicPr>
          <p:cNvPr id="4" name="Content Placeholder 3"/>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0" y="1771650"/>
            <a:ext cx="6858000" cy="4552950"/>
          </a:xfrm>
        </p:spPr>
      </p:pic>
    </p:spTree>
    <p:extLst>
      <p:ext uri="{BB962C8B-B14F-4D97-AF65-F5344CB8AC3E}">
        <p14:creationId xmlns:p14="http://schemas.microsoft.com/office/powerpoint/2010/main" val="224213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Planetarium Support</a:t>
            </a:r>
            <a:endParaRPr lang="en-US" dirty="0">
              <a:solidFill>
                <a:srgbClr val="FFC000"/>
              </a:solidFill>
            </a:endParaRPr>
          </a:p>
        </p:txBody>
      </p:sp>
      <p:pic>
        <p:nvPicPr>
          <p:cNvPr id="4" name="Content Placeholder 3"/>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125636" y="1844675"/>
            <a:ext cx="6606728" cy="4479925"/>
          </a:xfrm>
        </p:spPr>
      </p:pic>
    </p:spTree>
    <p:extLst>
      <p:ext uri="{BB962C8B-B14F-4D97-AF65-F5344CB8AC3E}">
        <p14:creationId xmlns:p14="http://schemas.microsoft.com/office/powerpoint/2010/main" val="111093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6017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856685"/>
            <a:ext cx="6858000" cy="5144630"/>
          </a:xfrm>
        </p:spPr>
      </p:pic>
    </p:spTree>
    <p:extLst>
      <p:ext uri="{BB962C8B-B14F-4D97-AF65-F5344CB8AC3E}">
        <p14:creationId xmlns:p14="http://schemas.microsoft.com/office/powerpoint/2010/main" val="363189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Telescope Info</a:t>
            </a:r>
            <a:endParaRPr lang="en-US" dirty="0">
              <a:solidFill>
                <a:srgbClr val="FFC000"/>
              </a:solidFill>
            </a:endParaRPr>
          </a:p>
        </p:txBody>
      </p:sp>
      <p:pic>
        <p:nvPicPr>
          <p:cNvPr id="4" name="Content Placeholder 3"/>
          <p:cNvPicPr>
            <a:picLocks noGrp="1" noChangeAspect="1"/>
          </p:cNvPicPr>
          <p:nvPr>
            <p:ph sz="quarter" idx="10"/>
          </p:nvPr>
        </p:nvPicPr>
        <p:blipFill>
          <a:blip r:embed="rId2" cstate="print">
            <a:extLst>
              <a:ext uri="{28A0092B-C50C-407E-A947-70E740481C1C}">
                <a14:useLocalDpi xmlns:a14="http://schemas.microsoft.com/office/drawing/2010/main"/>
              </a:ext>
            </a:extLst>
          </a:blip>
          <a:stretch>
            <a:fillRect/>
          </a:stretch>
        </p:blipFill>
        <p:spPr>
          <a:xfrm>
            <a:off x="0" y="1541854"/>
            <a:ext cx="6858000" cy="4554146"/>
          </a:xfrm>
        </p:spPr>
      </p:pic>
    </p:spTree>
    <p:extLst>
      <p:ext uri="{BB962C8B-B14F-4D97-AF65-F5344CB8AC3E}">
        <p14:creationId xmlns:p14="http://schemas.microsoft.com/office/powerpoint/2010/main" val="360762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2" cstate="print">
            <a:extLst>
              <a:ext uri="{28A0092B-C50C-407E-A947-70E740481C1C}">
                <a14:useLocalDpi xmlns:a14="http://schemas.microsoft.com/office/drawing/2010/main"/>
              </a:ext>
            </a:extLst>
          </a:blip>
          <a:stretch>
            <a:fillRect/>
          </a:stretch>
        </p:blipFill>
        <p:spPr>
          <a:xfrm>
            <a:off x="0" y="1541854"/>
            <a:ext cx="6858000" cy="4554146"/>
          </a:xfrm>
        </p:spPr>
      </p:pic>
    </p:spTree>
    <p:extLst>
      <p:ext uri="{BB962C8B-B14F-4D97-AF65-F5344CB8AC3E}">
        <p14:creationId xmlns:p14="http://schemas.microsoft.com/office/powerpoint/2010/main" val="23733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Kid’s Vacation Activities</a:t>
            </a:r>
            <a:endParaRPr lang="en-US" dirty="0">
              <a:solidFill>
                <a:srgbClr val="FFC000"/>
              </a:solidFill>
            </a:endParaRPr>
          </a:p>
        </p:txBody>
      </p:sp>
      <p:pic>
        <p:nvPicPr>
          <p:cNvPr id="4" name="Content Placeholder 3"/>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57013" y="1600200"/>
            <a:ext cx="6743973" cy="4479925"/>
          </a:xfrm>
        </p:spPr>
      </p:pic>
    </p:spTree>
    <p:extLst>
      <p:ext uri="{BB962C8B-B14F-4D97-AF65-F5344CB8AC3E}">
        <p14:creationId xmlns:p14="http://schemas.microsoft.com/office/powerpoint/2010/main" val="331570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990600"/>
            <a:ext cx="6858000" cy="5144630"/>
          </a:xfrm>
        </p:spPr>
      </p:pic>
    </p:spTree>
    <p:extLst>
      <p:ext uri="{BB962C8B-B14F-4D97-AF65-F5344CB8AC3E}">
        <p14:creationId xmlns:p14="http://schemas.microsoft.com/office/powerpoint/2010/main" val="22177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990600"/>
            <a:ext cx="6858000" cy="5144630"/>
          </a:xfrm>
        </p:spPr>
      </p:pic>
    </p:spTree>
    <p:extLst>
      <p:ext uri="{BB962C8B-B14F-4D97-AF65-F5344CB8AC3E}">
        <p14:creationId xmlns:p14="http://schemas.microsoft.com/office/powerpoint/2010/main" val="59655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0" y="1600200"/>
            <a:ext cx="6858000" cy="4572000"/>
          </a:xfrm>
        </p:spPr>
      </p:pic>
    </p:spTree>
    <p:extLst>
      <p:ext uri="{BB962C8B-B14F-4D97-AF65-F5344CB8AC3E}">
        <p14:creationId xmlns:p14="http://schemas.microsoft.com/office/powerpoint/2010/main" val="419241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74638"/>
            <a:ext cx="6172200" cy="868362"/>
          </a:xfrm>
        </p:spPr>
        <p:txBody>
          <a:bodyPr>
            <a:noAutofit/>
          </a:bodyPr>
          <a:lstStyle/>
          <a:p>
            <a:r>
              <a:rPr lang="en-US" sz="3600" dirty="0" smtClean="0">
                <a:solidFill>
                  <a:srgbClr val="FFC000"/>
                </a:solidFill>
              </a:rPr>
              <a:t>Open Scope </a:t>
            </a:r>
            <a:br>
              <a:rPr lang="en-US" sz="3600" dirty="0" smtClean="0">
                <a:solidFill>
                  <a:srgbClr val="FFC000"/>
                </a:solidFill>
              </a:rPr>
            </a:br>
            <a:r>
              <a:rPr lang="en-US" sz="3600" dirty="0" smtClean="0">
                <a:solidFill>
                  <a:srgbClr val="FFC000"/>
                </a:solidFill>
              </a:rPr>
              <a:t>Each clear Saturday night</a:t>
            </a:r>
            <a:endParaRPr lang="en-US" sz="3600" dirty="0">
              <a:solidFill>
                <a:srgbClr val="FFC000"/>
              </a:solidFill>
            </a:endParaRPr>
          </a:p>
        </p:txBody>
      </p:sp>
      <p:pic>
        <p:nvPicPr>
          <p:cNvPr id="4" name="Content Placeholder 3"/>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57013" y="1692275"/>
            <a:ext cx="6743973" cy="4479925"/>
          </a:xfrm>
        </p:spPr>
      </p:pic>
    </p:spTree>
    <p:extLst>
      <p:ext uri="{BB962C8B-B14F-4D97-AF65-F5344CB8AC3E}">
        <p14:creationId xmlns:p14="http://schemas.microsoft.com/office/powerpoint/2010/main" val="312955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0" y="1524000"/>
            <a:ext cx="6858000" cy="4572000"/>
          </a:xfrm>
        </p:spPr>
      </p:pic>
    </p:spTree>
    <p:extLst>
      <p:ext uri="{BB962C8B-B14F-4D97-AF65-F5344CB8AC3E}">
        <p14:creationId xmlns:p14="http://schemas.microsoft.com/office/powerpoint/2010/main" val="105809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0" y="951767"/>
            <a:ext cx="6858000" cy="5144233"/>
          </a:xfrm>
        </p:spPr>
      </p:pic>
    </p:spTree>
    <p:extLst>
      <p:ext uri="{BB962C8B-B14F-4D97-AF65-F5344CB8AC3E}">
        <p14:creationId xmlns:p14="http://schemas.microsoft.com/office/powerpoint/2010/main" val="299384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1" y="952500"/>
            <a:ext cx="6858000" cy="5143500"/>
          </a:xfrm>
        </p:spPr>
      </p:pic>
    </p:spTree>
    <p:extLst>
      <p:ext uri="{BB962C8B-B14F-4D97-AF65-F5344CB8AC3E}">
        <p14:creationId xmlns:p14="http://schemas.microsoft.com/office/powerpoint/2010/main" val="385987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1150612"/>
            <a:ext cx="6858000" cy="4556777"/>
          </a:xfrm>
        </p:spPr>
      </p:pic>
    </p:spTree>
    <p:extLst>
      <p:ext uri="{BB962C8B-B14F-4D97-AF65-F5344CB8AC3E}">
        <p14:creationId xmlns:p14="http://schemas.microsoft.com/office/powerpoint/2010/main" val="214577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857251" y="0"/>
            <a:ext cx="5143498" cy="6858000"/>
          </a:xfrm>
        </p:spPr>
      </p:pic>
    </p:spTree>
    <p:extLst>
      <p:ext uri="{BB962C8B-B14F-4D97-AF65-F5344CB8AC3E}">
        <p14:creationId xmlns:p14="http://schemas.microsoft.com/office/powerpoint/2010/main" val="2633134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up there</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457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160713"/>
            <a:ext cx="6858000" cy="6536575"/>
          </a:xfrm>
        </p:spPr>
      </p:pic>
    </p:spTree>
    <p:extLst>
      <p:ext uri="{BB962C8B-B14F-4D97-AF65-F5344CB8AC3E}">
        <p14:creationId xmlns:p14="http://schemas.microsoft.com/office/powerpoint/2010/main" val="7385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a:ext>
            </a:extLst>
          </a:blip>
          <a:stretch>
            <a:fillRect/>
          </a:stretch>
        </p:blipFill>
        <p:spPr>
          <a:xfrm>
            <a:off x="1076136" y="1189038"/>
            <a:ext cx="4705727" cy="4479925"/>
          </a:xfrm>
        </p:spPr>
      </p:pic>
    </p:spTree>
    <p:extLst>
      <p:ext uri="{BB962C8B-B14F-4D97-AF65-F5344CB8AC3E}">
        <p14:creationId xmlns:p14="http://schemas.microsoft.com/office/powerpoint/2010/main" val="97016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1089590"/>
            <a:ext cx="6858000" cy="4678820"/>
          </a:xfrm>
        </p:spPr>
      </p:pic>
    </p:spTree>
    <p:extLst>
      <p:ext uri="{BB962C8B-B14F-4D97-AF65-F5344CB8AC3E}">
        <p14:creationId xmlns:p14="http://schemas.microsoft.com/office/powerpoint/2010/main" val="426841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1089590"/>
            <a:ext cx="6858000" cy="4678820"/>
          </a:xfrm>
        </p:spPr>
      </p:pic>
    </p:spTree>
    <p:extLst>
      <p:ext uri="{BB962C8B-B14F-4D97-AF65-F5344CB8AC3E}">
        <p14:creationId xmlns:p14="http://schemas.microsoft.com/office/powerpoint/2010/main" val="395732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62232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3718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86818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a:ext>
            </a:extLst>
          </a:blip>
          <a:stretch>
            <a:fillRect/>
          </a:stretch>
        </p:blipFill>
        <p:spPr>
          <a:xfrm>
            <a:off x="0" y="793753"/>
            <a:ext cx="6858000" cy="5270495"/>
          </a:xfrm>
        </p:spPr>
      </p:pic>
    </p:spTree>
    <p:extLst>
      <p:ext uri="{BB962C8B-B14F-4D97-AF65-F5344CB8AC3E}">
        <p14:creationId xmlns:p14="http://schemas.microsoft.com/office/powerpoint/2010/main" val="166322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 name="Picture Placeholder 4"/>
          <p:cNvPicPr>
            <a:picLocks noGrp="1" noChangeAspect="1"/>
          </p:cNvPicPr>
          <p:nvPr>
            <p:ph type="pic" sz="quarter" idx="4294967295"/>
          </p:nvPr>
        </p:nvPicPr>
        <p:blipFill>
          <a:blip r:embed="rId2" cstate="screen">
            <a:extLst>
              <a:ext uri="{28A0092B-C50C-407E-A947-70E740481C1C}">
                <a14:useLocalDpi xmlns:a14="http://schemas.microsoft.com/office/drawing/2010/main"/>
              </a:ext>
            </a:extLst>
          </a:blip>
          <a:srcRect/>
          <a:stretch>
            <a:fillRect/>
          </a:stretch>
        </p:blipFill>
        <p:spPr>
          <a:xfrm rot="10800000" flipH="1" flipV="1">
            <a:off x="1092709" y="45720"/>
            <a:ext cx="4736592" cy="6766560"/>
          </a:xfrm>
          <a:prstGeom prst="rect">
            <a:avLst/>
          </a:prstGeom>
        </p:spPr>
      </p:pic>
    </p:spTree>
    <p:extLst>
      <p:ext uri="{BB962C8B-B14F-4D97-AF65-F5344CB8AC3E}">
        <p14:creationId xmlns:p14="http://schemas.microsoft.com/office/powerpoint/2010/main" val="32219660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a:ext>
            </a:extLst>
          </a:blip>
          <a:stretch>
            <a:fillRect/>
          </a:stretch>
        </p:blipFill>
        <p:spPr>
          <a:xfrm>
            <a:off x="0" y="857250"/>
            <a:ext cx="6858000" cy="5143500"/>
          </a:xfrm>
        </p:spPr>
      </p:pic>
    </p:spTree>
    <p:extLst>
      <p:ext uri="{BB962C8B-B14F-4D97-AF65-F5344CB8AC3E}">
        <p14:creationId xmlns:p14="http://schemas.microsoft.com/office/powerpoint/2010/main" val="22477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0" y="857250"/>
            <a:ext cx="6858000" cy="5143500"/>
          </a:xfrm>
        </p:spPr>
      </p:pic>
    </p:spTree>
    <p:extLst>
      <p:ext uri="{BB962C8B-B14F-4D97-AF65-F5344CB8AC3E}">
        <p14:creationId xmlns:p14="http://schemas.microsoft.com/office/powerpoint/2010/main" val="67141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822960" y="1189037"/>
            <a:ext cx="5212080" cy="4169664"/>
          </a:xfrm>
        </p:spPr>
      </p:pic>
    </p:spTree>
    <p:extLst>
      <p:ext uri="{BB962C8B-B14F-4D97-AF65-F5344CB8AC3E}">
        <p14:creationId xmlns:p14="http://schemas.microsoft.com/office/powerpoint/2010/main" val="344792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Joy of the sky</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362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57013" y="1189038"/>
            <a:ext cx="6743973" cy="4479925"/>
          </a:xfrm>
        </p:spPr>
      </p:pic>
    </p:spTree>
    <p:extLst>
      <p:ext uri="{BB962C8B-B14F-4D97-AF65-F5344CB8AC3E}">
        <p14:creationId xmlns:p14="http://schemas.microsoft.com/office/powerpoint/2010/main" val="144243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733498" y="1189038"/>
            <a:ext cx="5391004" cy="4479925"/>
          </a:xfrm>
        </p:spPr>
      </p:pic>
    </p:spTree>
    <p:extLst>
      <p:ext uri="{BB962C8B-B14F-4D97-AF65-F5344CB8AC3E}">
        <p14:creationId xmlns:p14="http://schemas.microsoft.com/office/powerpoint/2010/main" val="126594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cstate="screen">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0" y="1151165"/>
            <a:ext cx="6858000" cy="4555671"/>
          </a:xfrm>
        </p:spPr>
      </p:pic>
    </p:spTree>
    <p:extLst>
      <p:ext uri="{BB962C8B-B14F-4D97-AF65-F5344CB8AC3E}">
        <p14:creationId xmlns:p14="http://schemas.microsoft.com/office/powerpoint/2010/main" val="413757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a:ext>
            </a:extLst>
          </a:blip>
          <a:stretch>
            <a:fillRect/>
          </a:stretch>
        </p:blipFill>
        <p:spPr>
          <a:xfrm>
            <a:off x="0" y="1081610"/>
            <a:ext cx="6858000" cy="4694781"/>
          </a:xfrm>
        </p:spPr>
      </p:pic>
    </p:spTree>
    <p:extLst>
      <p:ext uri="{BB962C8B-B14F-4D97-AF65-F5344CB8AC3E}">
        <p14:creationId xmlns:p14="http://schemas.microsoft.com/office/powerpoint/2010/main" val="119393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a:ext>
            </a:extLst>
          </a:blip>
          <a:stretch>
            <a:fillRect/>
          </a:stretch>
        </p:blipFill>
        <p:spPr>
          <a:xfrm>
            <a:off x="0" y="1141881"/>
            <a:ext cx="6858000" cy="4574238"/>
          </a:xfrm>
        </p:spPr>
      </p:pic>
    </p:spTree>
    <p:extLst>
      <p:ext uri="{BB962C8B-B14F-4D97-AF65-F5344CB8AC3E}">
        <p14:creationId xmlns:p14="http://schemas.microsoft.com/office/powerpoint/2010/main" val="302206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a:ext>
            </a:extLst>
          </a:blip>
          <a:stretch>
            <a:fillRect/>
          </a:stretch>
        </p:blipFill>
        <p:spPr>
          <a:xfrm>
            <a:off x="0" y="1141881"/>
            <a:ext cx="6858000" cy="4574238"/>
          </a:xfrm>
        </p:spPr>
      </p:pic>
    </p:spTree>
    <p:extLst>
      <p:ext uri="{BB962C8B-B14F-4D97-AF65-F5344CB8AC3E}">
        <p14:creationId xmlns:p14="http://schemas.microsoft.com/office/powerpoint/2010/main" val="46763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979100"/>
            <a:ext cx="6858000" cy="4899800"/>
          </a:xfrm>
        </p:spPr>
      </p:pic>
    </p:spTree>
    <p:extLst>
      <p:ext uri="{BB962C8B-B14F-4D97-AF65-F5344CB8AC3E}">
        <p14:creationId xmlns:p14="http://schemas.microsoft.com/office/powerpoint/2010/main" val="313441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a:ext>
            </a:extLst>
          </a:blip>
          <a:stretch>
            <a:fillRect/>
          </a:stretch>
        </p:blipFill>
        <p:spPr>
          <a:xfrm>
            <a:off x="0" y="1101704"/>
            <a:ext cx="6858000" cy="4654592"/>
          </a:xfrm>
        </p:spPr>
      </p:pic>
    </p:spTree>
    <p:extLst>
      <p:ext uri="{BB962C8B-B14F-4D97-AF65-F5344CB8AC3E}">
        <p14:creationId xmlns:p14="http://schemas.microsoft.com/office/powerpoint/2010/main" val="2455738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a:ext>
            </a:extLst>
          </a:blip>
          <a:stretch>
            <a:fillRect/>
          </a:stretch>
        </p:blipFill>
        <p:spPr>
          <a:xfrm>
            <a:off x="0" y="1140767"/>
            <a:ext cx="6858000" cy="4574233"/>
          </a:xfrm>
        </p:spPr>
      </p:pic>
    </p:spTree>
    <p:extLst>
      <p:ext uri="{BB962C8B-B14F-4D97-AF65-F5344CB8AC3E}">
        <p14:creationId xmlns:p14="http://schemas.microsoft.com/office/powerpoint/2010/main" val="422684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a:ext>
            </a:extLst>
          </a:blip>
          <a:stretch>
            <a:fillRect/>
          </a:stretch>
        </p:blipFill>
        <p:spPr>
          <a:xfrm>
            <a:off x="65772" y="1189038"/>
            <a:ext cx="6726456" cy="4479925"/>
          </a:xfrm>
        </p:spPr>
      </p:pic>
    </p:spTree>
    <p:extLst>
      <p:ext uri="{BB962C8B-B14F-4D97-AF65-F5344CB8AC3E}">
        <p14:creationId xmlns:p14="http://schemas.microsoft.com/office/powerpoint/2010/main" val="199006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0" y="990600"/>
            <a:ext cx="6858000" cy="4708179"/>
          </a:xfrm>
        </p:spPr>
      </p:pic>
    </p:spTree>
    <p:extLst>
      <p:ext uri="{BB962C8B-B14F-4D97-AF65-F5344CB8AC3E}">
        <p14:creationId xmlns:p14="http://schemas.microsoft.com/office/powerpoint/2010/main" val="41148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a:ext>
            </a:extLst>
          </a:blip>
          <a:stretch>
            <a:fillRect/>
          </a:stretch>
        </p:blipFill>
        <p:spPr>
          <a:xfrm>
            <a:off x="0" y="1098347"/>
            <a:ext cx="6858000" cy="4661306"/>
          </a:xfrm>
        </p:spPr>
      </p:pic>
    </p:spTree>
    <p:extLst>
      <p:ext uri="{BB962C8B-B14F-4D97-AF65-F5344CB8AC3E}">
        <p14:creationId xmlns:p14="http://schemas.microsoft.com/office/powerpoint/2010/main" val="49737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0" y="914400"/>
            <a:ext cx="6858000" cy="4835424"/>
          </a:xfrm>
        </p:spPr>
      </p:pic>
    </p:spTree>
    <p:extLst>
      <p:ext uri="{BB962C8B-B14F-4D97-AF65-F5344CB8AC3E}">
        <p14:creationId xmlns:p14="http://schemas.microsoft.com/office/powerpoint/2010/main" val="51748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a:ext>
            </a:extLst>
          </a:blip>
          <a:stretch>
            <a:fillRect/>
          </a:stretch>
        </p:blipFill>
        <p:spPr>
          <a:xfrm rot="5400000">
            <a:off x="0" y="1165324"/>
            <a:ext cx="6858000" cy="4527352"/>
          </a:xfrm>
        </p:spPr>
      </p:pic>
    </p:spTree>
    <p:extLst>
      <p:ext uri="{BB962C8B-B14F-4D97-AF65-F5344CB8AC3E}">
        <p14:creationId xmlns:p14="http://schemas.microsoft.com/office/powerpoint/2010/main" val="335694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a:ext>
            </a:extLst>
          </a:blip>
          <a:stretch>
            <a:fillRect/>
          </a:stretch>
        </p:blipFill>
        <p:spPr>
          <a:xfrm>
            <a:off x="0" y="1145233"/>
            <a:ext cx="6858000" cy="4567535"/>
          </a:xfrm>
        </p:spPr>
      </p:pic>
    </p:spTree>
    <p:extLst>
      <p:ext uri="{BB962C8B-B14F-4D97-AF65-F5344CB8AC3E}">
        <p14:creationId xmlns:p14="http://schemas.microsoft.com/office/powerpoint/2010/main" val="198049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a:ext>
            </a:extLst>
          </a:blip>
          <a:stretch>
            <a:fillRect/>
          </a:stretch>
        </p:blipFill>
        <p:spPr>
          <a:xfrm>
            <a:off x="0" y="1081610"/>
            <a:ext cx="6858000" cy="4694781"/>
          </a:xfrm>
        </p:spPr>
      </p:pic>
    </p:spTree>
    <p:extLst>
      <p:ext uri="{BB962C8B-B14F-4D97-AF65-F5344CB8AC3E}">
        <p14:creationId xmlns:p14="http://schemas.microsoft.com/office/powerpoint/2010/main" val="204455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a:ext>
            </a:extLst>
          </a:blip>
          <a:stretch>
            <a:fillRect/>
          </a:stretch>
        </p:blipFill>
        <p:spPr>
          <a:xfrm>
            <a:off x="0" y="1259090"/>
            <a:ext cx="6858000" cy="4339820"/>
          </a:xfrm>
        </p:spPr>
      </p:pic>
    </p:spTree>
    <p:extLst>
      <p:ext uri="{BB962C8B-B14F-4D97-AF65-F5344CB8AC3E}">
        <p14:creationId xmlns:p14="http://schemas.microsoft.com/office/powerpoint/2010/main" val="77605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2904</TotalTime>
  <Words>2889</Words>
  <Application>Microsoft Office PowerPoint</Application>
  <PresentationFormat>Custom</PresentationFormat>
  <Paragraphs>249</Paragraphs>
  <Slides>112</Slides>
  <Notes>79</Notes>
  <HiddenSlides>0</HiddenSlides>
  <MMClips>0</MMClips>
  <ScaleCrop>false</ScaleCrop>
  <HeadingPairs>
    <vt:vector size="4" baseType="variant">
      <vt:variant>
        <vt:lpstr>Theme</vt:lpstr>
      </vt:variant>
      <vt:variant>
        <vt:i4>1</vt:i4>
      </vt:variant>
      <vt:variant>
        <vt:lpstr>Slide Titles</vt:lpstr>
      </vt:variant>
      <vt:variant>
        <vt:i4>112</vt:i4>
      </vt:variant>
    </vt:vector>
  </HeadingPairs>
  <TitlesOfParts>
    <vt:vector size="113" baseType="lpstr">
      <vt:lpstr>Custom Design</vt:lpstr>
      <vt:lpstr>PowerPoint Presentation</vt:lpstr>
      <vt:lpstr>ASRAS at Ionia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Tour of facilities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it all started</vt:lpstr>
      <vt:lpstr>PowerPoint Presentation</vt:lpstr>
      <vt:lpstr>PowerPoint Presentation</vt:lpstr>
      <vt:lpstr>RAS: scientific organization</vt:lpstr>
      <vt:lpstr>A S R A S</vt:lpstr>
      <vt:lpstr>Diverse membership</vt:lpstr>
      <vt:lpstr>Contributions</vt:lpstr>
      <vt:lpstr>PowerPoint Presentation</vt:lpstr>
      <vt:lpstr>What we do today</vt:lpstr>
      <vt:lpstr>Monthly Meetings</vt:lpstr>
      <vt:lpstr>At  RIT</vt:lpstr>
      <vt:lpstr>PowerPoint Presentation</vt:lpstr>
      <vt:lpstr>Young Astronomers</vt:lpstr>
      <vt:lpstr>PowerPoint Presentation</vt:lpstr>
      <vt:lpstr>RocheStarfest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Scout Groups</vt:lpstr>
      <vt:lpstr>PowerPoint Presentation</vt:lpstr>
      <vt:lpstr>PowerPoint Presentation</vt:lpstr>
      <vt:lpstr>Star Parties at Mendon or North Hampton Parks</vt:lpstr>
      <vt:lpstr>Planetarium Support</vt:lpstr>
      <vt:lpstr>PowerPoint Presentation</vt:lpstr>
      <vt:lpstr>Telescope Info</vt:lpstr>
      <vt:lpstr>PowerPoint Presentation</vt:lpstr>
      <vt:lpstr>Kid’s Vacation Activities</vt:lpstr>
      <vt:lpstr>PowerPoint Presentation</vt:lpstr>
      <vt:lpstr>PowerPoint Presentation</vt:lpstr>
      <vt:lpstr>PowerPoint Presentation</vt:lpstr>
      <vt:lpstr>Open Scope  Each clear Saturday night</vt:lpstr>
      <vt:lpstr>PowerPoint Presentation</vt:lpstr>
      <vt:lpstr>PowerPoint Presentation</vt:lpstr>
      <vt:lpstr>PowerPoint Presentation</vt:lpstr>
      <vt:lpstr>PowerPoint Presentation</vt:lpstr>
      <vt:lpstr>What is up there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Joy of the sky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Future</vt:lpstr>
      <vt:lpstr>Cloud-free Satellite view of N. America</vt:lpstr>
      <vt:lpstr>PowerPoint Presentation</vt:lpstr>
      <vt:lpstr>PowerPoint Presentation</vt:lpstr>
      <vt:lpstr>Example of bad lighting</vt:lpstr>
      <vt:lpstr>Example of good lighting</vt:lpstr>
      <vt:lpstr>Example of Bad Lighting</vt:lpstr>
      <vt:lpstr>Example of good lighting</vt:lpstr>
      <vt:lpstr>Start at Home</vt:lpstr>
      <vt:lpstr>PowerPoint Presentation</vt:lpstr>
      <vt:lpstr>Goodnight . . . and Clear Skies.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c:title>
  <dc:creator>Don Chamberlin</dc:creator>
  <cp:lastModifiedBy>Don Chamberlin</cp:lastModifiedBy>
  <cp:revision>230</cp:revision>
  <dcterms:created xsi:type="dcterms:W3CDTF">2012-07-29T00:52:47Z</dcterms:created>
  <dcterms:modified xsi:type="dcterms:W3CDTF">2012-10-11T00:47:42Z</dcterms:modified>
</cp:coreProperties>
</file>